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8" r:id="rId32"/>
    <p:sldId id="286" r:id="rId33"/>
    <p:sldId id="287" r:id="rId34"/>
  </p:sldIdLst>
  <p:sldSz cx="18288000" cy="10287000"/>
  <p:notesSz cx="6858000" cy="9144000"/>
  <p:embeddedFontLst>
    <p:embeddedFont>
      <p:font typeface="Literata" panose="020B0604020202020204" charset="0"/>
      <p:regular r:id="rId35"/>
    </p:embeddedFont>
    <p:embeddedFont>
      <p:font typeface="Literata Bold" panose="020B0604020202020204" charset="0"/>
      <p:regular r:id="rId36"/>
    </p:embeddedFont>
    <p:embeddedFont>
      <p:font typeface="Literata Bold Italics" panose="020B0604020202020204" charset="0"/>
      <p:regular r:id="rId3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68" d="100"/>
          <a:sy n="68" d="100"/>
        </p:scale>
        <p:origin x="816" y="12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3.fnt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1.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12/15/2024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12/15/2024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12/15/2024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12/15/2024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12/15/2024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6.jpeg"/></Relationships>
</file>

<file path=ppt/slides/_rels/slide2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3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38.jpeg"/></Relationships>
</file>

<file path=ppt/slides/_rels/slide3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87744" y="-283567"/>
            <a:ext cx="18663487" cy="1061453"/>
            <a:chOff x="0" y="0"/>
            <a:chExt cx="4915486" cy="279560"/>
          </a:xfrm>
        </p:grpSpPr>
        <p:sp>
          <p:nvSpPr>
            <p:cNvPr id="3" name="Freeform 3"/>
            <p:cNvSpPr/>
            <p:nvPr/>
          </p:nvSpPr>
          <p:spPr>
            <a:xfrm>
              <a:off x="0" y="0"/>
              <a:ext cx="4915486" cy="279560"/>
            </a:xfrm>
            <a:custGeom>
              <a:avLst/>
              <a:gdLst/>
              <a:ahLst/>
              <a:cxnLst/>
              <a:rect l="l" t="t" r="r" b="b"/>
              <a:pathLst>
                <a:path w="4915486" h="279560">
                  <a:moveTo>
                    <a:pt x="0" y="0"/>
                  </a:moveTo>
                  <a:lnTo>
                    <a:pt x="4915486" y="0"/>
                  </a:lnTo>
                  <a:lnTo>
                    <a:pt x="4915486" y="279560"/>
                  </a:lnTo>
                  <a:lnTo>
                    <a:pt x="0" y="279560"/>
                  </a:lnTo>
                  <a:close/>
                </a:path>
              </a:pathLst>
            </a:custGeom>
            <a:solidFill>
              <a:srgbClr val="4E6AFF"/>
            </a:solidFill>
          </p:spPr>
          <p:txBody>
            <a:bodyPr/>
            <a:lstStyle/>
            <a:p>
              <a:endParaRPr lang="en-US"/>
            </a:p>
          </p:txBody>
        </p:sp>
        <p:sp>
          <p:nvSpPr>
            <p:cNvPr id="4" name="TextBox 4"/>
            <p:cNvSpPr txBox="1"/>
            <p:nvPr/>
          </p:nvSpPr>
          <p:spPr>
            <a:xfrm>
              <a:off x="0" y="-38100"/>
              <a:ext cx="4915486" cy="31766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6053230" y="247159"/>
            <a:ext cx="297045" cy="297045"/>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US"/>
            </a:p>
          </p:txBody>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6507742" y="247159"/>
            <a:ext cx="297045" cy="297045"/>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US"/>
            </a:p>
          </p:txBody>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16962255" y="247159"/>
            <a:ext cx="297045" cy="297045"/>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US"/>
            </a:p>
          </p:txBody>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4" name="Freeform 14"/>
          <p:cNvSpPr/>
          <p:nvPr/>
        </p:nvSpPr>
        <p:spPr>
          <a:xfrm>
            <a:off x="7676959" y="2213431"/>
            <a:ext cx="2934081" cy="1280065"/>
          </a:xfrm>
          <a:custGeom>
            <a:avLst/>
            <a:gdLst/>
            <a:ahLst/>
            <a:cxnLst/>
            <a:rect l="l" t="t" r="r" b="b"/>
            <a:pathLst>
              <a:path w="2934081" h="1280065">
                <a:moveTo>
                  <a:pt x="0" y="0"/>
                </a:moveTo>
                <a:lnTo>
                  <a:pt x="2934082" y="0"/>
                </a:lnTo>
                <a:lnTo>
                  <a:pt x="2934082" y="1280065"/>
                </a:lnTo>
                <a:lnTo>
                  <a:pt x="0" y="1280065"/>
                </a:lnTo>
                <a:lnTo>
                  <a:pt x="0" y="0"/>
                </a:lnTo>
                <a:close/>
              </a:path>
            </a:pathLst>
          </a:custGeom>
          <a:blipFill>
            <a:blip r:embed="rId2"/>
            <a:stretch>
              <a:fillRect/>
            </a:stretch>
          </a:blipFill>
        </p:spPr>
        <p:txBody>
          <a:bodyPr/>
          <a:lstStyle/>
          <a:p>
            <a:endParaRPr lang="en-US"/>
          </a:p>
        </p:txBody>
      </p:sp>
      <p:sp>
        <p:nvSpPr>
          <p:cNvPr id="15" name="Freeform 15"/>
          <p:cNvSpPr/>
          <p:nvPr/>
        </p:nvSpPr>
        <p:spPr>
          <a:xfrm>
            <a:off x="13032014" y="7409284"/>
            <a:ext cx="3318260" cy="2231530"/>
          </a:xfrm>
          <a:custGeom>
            <a:avLst/>
            <a:gdLst/>
            <a:ahLst/>
            <a:cxnLst/>
            <a:rect l="l" t="t" r="r" b="b"/>
            <a:pathLst>
              <a:path w="3318260" h="2231530">
                <a:moveTo>
                  <a:pt x="0" y="0"/>
                </a:moveTo>
                <a:lnTo>
                  <a:pt x="3318261" y="0"/>
                </a:lnTo>
                <a:lnTo>
                  <a:pt x="3318261" y="2231531"/>
                </a:lnTo>
                <a:lnTo>
                  <a:pt x="0" y="223153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6" name="TextBox 16"/>
          <p:cNvSpPr txBox="1"/>
          <p:nvPr/>
        </p:nvSpPr>
        <p:spPr>
          <a:xfrm>
            <a:off x="1606747" y="4948732"/>
            <a:ext cx="15355507" cy="1872616"/>
          </a:xfrm>
          <a:prstGeom prst="rect">
            <a:avLst/>
          </a:prstGeom>
        </p:spPr>
        <p:txBody>
          <a:bodyPr lIns="0" tIns="0" rIns="0" bIns="0" rtlCol="0" anchor="t">
            <a:spAutoFit/>
          </a:bodyPr>
          <a:lstStyle/>
          <a:p>
            <a:pPr algn="ctr">
              <a:lnSpc>
                <a:spcPts val="7559"/>
              </a:lnSpc>
            </a:pPr>
            <a:r>
              <a:rPr lang="en-US" sz="5399" b="1">
                <a:solidFill>
                  <a:srgbClr val="231F20"/>
                </a:solidFill>
                <a:latin typeface="Literata Bold"/>
                <a:ea typeface="Literata Bold"/>
                <a:cs typeface="Literata Bold"/>
                <a:sym typeface="Literata Bold"/>
              </a:rPr>
              <a:t>ỨNG DỤNG JOB FINDER HỖ TRỢ TÌM KIẾM VIỆC LÀM VÀ TUYỂN DỤNG</a:t>
            </a:r>
          </a:p>
        </p:txBody>
      </p:sp>
      <p:sp>
        <p:nvSpPr>
          <p:cNvPr id="17" name="TextBox 17"/>
          <p:cNvSpPr txBox="1"/>
          <p:nvPr/>
        </p:nvSpPr>
        <p:spPr>
          <a:xfrm>
            <a:off x="2735163" y="898981"/>
            <a:ext cx="12817674" cy="1047750"/>
          </a:xfrm>
          <a:prstGeom prst="rect">
            <a:avLst/>
          </a:prstGeom>
        </p:spPr>
        <p:txBody>
          <a:bodyPr lIns="0" tIns="0" rIns="0" bIns="0" rtlCol="0" anchor="t">
            <a:spAutoFit/>
          </a:bodyPr>
          <a:lstStyle/>
          <a:p>
            <a:pPr algn="ctr">
              <a:lnSpc>
                <a:spcPts val="4200"/>
              </a:lnSpc>
            </a:pPr>
            <a:r>
              <a:rPr lang="en-US" sz="3000" b="1">
                <a:solidFill>
                  <a:srgbClr val="231F20"/>
                </a:solidFill>
                <a:latin typeface="Literata Bold"/>
                <a:ea typeface="Literata Bold"/>
                <a:cs typeface="Literata Bold"/>
                <a:sym typeface="Literata Bold"/>
              </a:rPr>
              <a:t>BỘ CÔNG THƯƠNG</a:t>
            </a:r>
          </a:p>
          <a:p>
            <a:pPr algn="ctr">
              <a:lnSpc>
                <a:spcPts val="4200"/>
              </a:lnSpc>
            </a:pPr>
            <a:r>
              <a:rPr lang="en-US" sz="3000" b="1">
                <a:solidFill>
                  <a:srgbClr val="231F20"/>
                </a:solidFill>
                <a:latin typeface="Literata Bold"/>
                <a:ea typeface="Literata Bold"/>
                <a:cs typeface="Literata Bold"/>
                <a:sym typeface="Literata Bold"/>
              </a:rPr>
              <a:t>TRƯỜNG ĐẠI HỌC CÔNG NGHIỆP THÀNH PHỐ HỒ CHÍ MINH</a:t>
            </a:r>
          </a:p>
        </p:txBody>
      </p:sp>
      <p:sp>
        <p:nvSpPr>
          <p:cNvPr id="18" name="TextBox 18"/>
          <p:cNvSpPr txBox="1"/>
          <p:nvPr/>
        </p:nvSpPr>
        <p:spPr>
          <a:xfrm>
            <a:off x="2735163" y="3703046"/>
            <a:ext cx="12817674" cy="1047750"/>
          </a:xfrm>
          <a:prstGeom prst="rect">
            <a:avLst/>
          </a:prstGeom>
        </p:spPr>
        <p:txBody>
          <a:bodyPr lIns="0" tIns="0" rIns="0" bIns="0" rtlCol="0" anchor="t">
            <a:spAutoFit/>
          </a:bodyPr>
          <a:lstStyle/>
          <a:p>
            <a:pPr algn="ctr">
              <a:lnSpc>
                <a:spcPts val="4200"/>
              </a:lnSpc>
            </a:pPr>
            <a:r>
              <a:rPr lang="en-US" sz="3000" b="1">
                <a:solidFill>
                  <a:srgbClr val="231F20"/>
                </a:solidFill>
                <a:latin typeface="Literata Bold"/>
                <a:ea typeface="Literata Bold"/>
                <a:cs typeface="Literata Bold"/>
                <a:sym typeface="Literata Bold"/>
              </a:rPr>
              <a:t>BÁO CÁO ĐỒ ÁN</a:t>
            </a:r>
          </a:p>
          <a:p>
            <a:pPr algn="ctr">
              <a:lnSpc>
                <a:spcPts val="4200"/>
              </a:lnSpc>
            </a:pPr>
            <a:r>
              <a:rPr lang="en-US" sz="3000" b="1">
                <a:solidFill>
                  <a:srgbClr val="231F20"/>
                </a:solidFill>
                <a:latin typeface="Literata Bold"/>
                <a:ea typeface="Literata Bold"/>
                <a:cs typeface="Literata Bold"/>
                <a:sym typeface="Literata Bold"/>
              </a:rPr>
              <a:t>MÔN: LẬP TRÌNH WWW(JAVA)</a:t>
            </a:r>
          </a:p>
        </p:txBody>
      </p:sp>
      <p:sp>
        <p:nvSpPr>
          <p:cNvPr id="19" name="TextBox 19"/>
          <p:cNvSpPr txBox="1"/>
          <p:nvPr/>
        </p:nvSpPr>
        <p:spPr>
          <a:xfrm>
            <a:off x="1028700" y="7632874"/>
            <a:ext cx="11111424" cy="1762919"/>
          </a:xfrm>
          <a:prstGeom prst="rect">
            <a:avLst/>
          </a:prstGeom>
        </p:spPr>
        <p:txBody>
          <a:bodyPr lIns="0" tIns="0" rIns="0" bIns="0" rtlCol="0" anchor="t">
            <a:spAutoFit/>
          </a:bodyPr>
          <a:lstStyle/>
          <a:p>
            <a:pPr algn="l">
              <a:lnSpc>
                <a:spcPts val="3499"/>
              </a:lnSpc>
            </a:pPr>
            <a:r>
              <a:rPr lang="en-US" sz="2499" b="1">
                <a:solidFill>
                  <a:srgbClr val="231F20"/>
                </a:solidFill>
                <a:latin typeface="Literata Bold"/>
                <a:ea typeface="Literata Bold"/>
                <a:cs typeface="Literata Bold"/>
                <a:sym typeface="Literata Bold"/>
              </a:rPr>
              <a:t>LỚP HỌC PHẦN                       : 420300362101</a:t>
            </a:r>
          </a:p>
          <a:p>
            <a:pPr algn="l">
              <a:lnSpc>
                <a:spcPts val="3499"/>
              </a:lnSpc>
            </a:pPr>
            <a:r>
              <a:rPr lang="en-US" sz="2499" b="1">
                <a:solidFill>
                  <a:srgbClr val="231F20"/>
                </a:solidFill>
                <a:latin typeface="Literata Bold"/>
                <a:ea typeface="Literata Bold"/>
                <a:cs typeface="Literata Bold"/>
                <a:sym typeface="Literata Bold"/>
              </a:rPr>
              <a:t>GVHD                                                 : Võ Văn Hải</a:t>
            </a:r>
          </a:p>
          <a:p>
            <a:pPr algn="l">
              <a:lnSpc>
                <a:spcPts val="3499"/>
              </a:lnSpc>
            </a:pPr>
            <a:r>
              <a:rPr lang="en-US" sz="2499" b="1">
                <a:solidFill>
                  <a:srgbClr val="231F20"/>
                </a:solidFill>
                <a:latin typeface="Literata Bold"/>
                <a:ea typeface="Literata Bold"/>
                <a:cs typeface="Literata Bold"/>
                <a:sym typeface="Literata Bold"/>
              </a:rPr>
              <a:t>Sinh viên thực hiện             : Huỳnh Hoàng Phúc</a:t>
            </a:r>
          </a:p>
          <a:p>
            <a:pPr algn="l">
              <a:lnSpc>
                <a:spcPts val="3499"/>
              </a:lnSpc>
            </a:pPr>
            <a:r>
              <a:rPr lang="en-US" sz="2499" b="1">
                <a:solidFill>
                  <a:srgbClr val="231F20"/>
                </a:solidFill>
                <a:latin typeface="Literata Bold"/>
                <a:ea typeface="Literata Bold"/>
                <a:cs typeface="Literata Bold"/>
                <a:sym typeface="Literata Bold"/>
              </a:rPr>
              <a:t>MSSV                                                   : 21036541</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87744" y="-283567"/>
            <a:ext cx="18663487" cy="1061453"/>
            <a:chOff x="0" y="0"/>
            <a:chExt cx="4915486" cy="279560"/>
          </a:xfrm>
        </p:grpSpPr>
        <p:sp>
          <p:nvSpPr>
            <p:cNvPr id="3" name="Freeform 3"/>
            <p:cNvSpPr/>
            <p:nvPr/>
          </p:nvSpPr>
          <p:spPr>
            <a:xfrm>
              <a:off x="0" y="0"/>
              <a:ext cx="4915486" cy="279560"/>
            </a:xfrm>
            <a:custGeom>
              <a:avLst/>
              <a:gdLst/>
              <a:ahLst/>
              <a:cxnLst/>
              <a:rect l="l" t="t" r="r" b="b"/>
              <a:pathLst>
                <a:path w="4915486" h="279560">
                  <a:moveTo>
                    <a:pt x="0" y="0"/>
                  </a:moveTo>
                  <a:lnTo>
                    <a:pt x="4915486" y="0"/>
                  </a:lnTo>
                  <a:lnTo>
                    <a:pt x="4915486" y="279560"/>
                  </a:lnTo>
                  <a:lnTo>
                    <a:pt x="0" y="279560"/>
                  </a:lnTo>
                  <a:close/>
                </a:path>
              </a:pathLst>
            </a:custGeom>
            <a:solidFill>
              <a:srgbClr val="4E6AFF"/>
            </a:solidFill>
          </p:spPr>
          <p:txBody>
            <a:bodyPr/>
            <a:lstStyle/>
            <a:p>
              <a:endParaRPr lang="en-US"/>
            </a:p>
          </p:txBody>
        </p:sp>
        <p:sp>
          <p:nvSpPr>
            <p:cNvPr id="4" name="TextBox 4"/>
            <p:cNvSpPr txBox="1"/>
            <p:nvPr/>
          </p:nvSpPr>
          <p:spPr>
            <a:xfrm>
              <a:off x="0" y="-38100"/>
              <a:ext cx="4915486" cy="31766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6053230" y="247159"/>
            <a:ext cx="297045" cy="297045"/>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US"/>
            </a:p>
          </p:txBody>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6507742" y="247159"/>
            <a:ext cx="297045" cy="297045"/>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US"/>
            </a:p>
          </p:txBody>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16962255" y="247159"/>
            <a:ext cx="297045" cy="297045"/>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US"/>
            </a:p>
          </p:txBody>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16725117" y="1330325"/>
            <a:ext cx="385661" cy="385661"/>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A100"/>
            </a:solidFill>
          </p:spPr>
          <p:txBody>
            <a:bodyPr/>
            <a:lstStyle/>
            <a:p>
              <a:endParaRPr lang="en-US"/>
            </a:p>
          </p:txBody>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7" name="Freeform 17"/>
          <p:cNvSpPr/>
          <p:nvPr/>
        </p:nvSpPr>
        <p:spPr>
          <a:xfrm>
            <a:off x="2374195" y="2089150"/>
            <a:ext cx="13765929" cy="7209906"/>
          </a:xfrm>
          <a:custGeom>
            <a:avLst/>
            <a:gdLst/>
            <a:ahLst/>
            <a:cxnLst/>
            <a:rect l="l" t="t" r="r" b="b"/>
            <a:pathLst>
              <a:path w="13765929" h="7209906">
                <a:moveTo>
                  <a:pt x="0" y="0"/>
                </a:moveTo>
                <a:lnTo>
                  <a:pt x="13765929" y="0"/>
                </a:lnTo>
                <a:lnTo>
                  <a:pt x="13765929" y="7209906"/>
                </a:lnTo>
                <a:lnTo>
                  <a:pt x="0" y="7209906"/>
                </a:lnTo>
                <a:lnTo>
                  <a:pt x="0" y="0"/>
                </a:lnTo>
                <a:close/>
              </a:path>
            </a:pathLst>
          </a:custGeom>
          <a:blipFill>
            <a:blip r:embed="rId2"/>
            <a:stretch>
              <a:fillRect l="-1624" r="-1624"/>
            </a:stretch>
          </a:blipFill>
        </p:spPr>
        <p:txBody>
          <a:bodyPr/>
          <a:lstStyle/>
          <a:p>
            <a:endParaRPr lang="en-US"/>
          </a:p>
        </p:txBody>
      </p:sp>
      <p:sp>
        <p:nvSpPr>
          <p:cNvPr id="18" name="TextBox 18"/>
          <p:cNvSpPr txBox="1"/>
          <p:nvPr/>
        </p:nvSpPr>
        <p:spPr>
          <a:xfrm>
            <a:off x="3153153" y="962025"/>
            <a:ext cx="12208013" cy="669925"/>
          </a:xfrm>
          <a:prstGeom prst="rect">
            <a:avLst/>
          </a:prstGeom>
        </p:spPr>
        <p:txBody>
          <a:bodyPr lIns="0" tIns="0" rIns="0" bIns="0" rtlCol="0" anchor="t">
            <a:spAutoFit/>
          </a:bodyPr>
          <a:lstStyle/>
          <a:p>
            <a:pPr marL="0" lvl="0" indent="0" algn="ctr">
              <a:lnSpc>
                <a:spcPts val="5599"/>
              </a:lnSpc>
            </a:pPr>
            <a:r>
              <a:rPr lang="en-US" sz="3999" b="1">
                <a:solidFill>
                  <a:srgbClr val="4E6AFF"/>
                </a:solidFill>
                <a:latin typeface="Literata Bold"/>
                <a:ea typeface="Literata Bold"/>
                <a:cs typeface="Literata Bold"/>
                <a:sym typeface="Literata Bold"/>
              </a:rPr>
              <a:t>Giao diện tìm kiếm thông tin candidates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87744" y="-283567"/>
            <a:ext cx="18663487" cy="1061453"/>
            <a:chOff x="0" y="0"/>
            <a:chExt cx="4915486" cy="279560"/>
          </a:xfrm>
        </p:grpSpPr>
        <p:sp>
          <p:nvSpPr>
            <p:cNvPr id="3" name="Freeform 3"/>
            <p:cNvSpPr/>
            <p:nvPr/>
          </p:nvSpPr>
          <p:spPr>
            <a:xfrm>
              <a:off x="0" y="0"/>
              <a:ext cx="4915486" cy="279560"/>
            </a:xfrm>
            <a:custGeom>
              <a:avLst/>
              <a:gdLst/>
              <a:ahLst/>
              <a:cxnLst/>
              <a:rect l="l" t="t" r="r" b="b"/>
              <a:pathLst>
                <a:path w="4915486" h="279560">
                  <a:moveTo>
                    <a:pt x="0" y="0"/>
                  </a:moveTo>
                  <a:lnTo>
                    <a:pt x="4915486" y="0"/>
                  </a:lnTo>
                  <a:lnTo>
                    <a:pt x="4915486" y="279560"/>
                  </a:lnTo>
                  <a:lnTo>
                    <a:pt x="0" y="279560"/>
                  </a:lnTo>
                  <a:close/>
                </a:path>
              </a:pathLst>
            </a:custGeom>
            <a:solidFill>
              <a:srgbClr val="4E6AFF"/>
            </a:solidFill>
          </p:spPr>
          <p:txBody>
            <a:bodyPr/>
            <a:lstStyle/>
            <a:p>
              <a:endParaRPr lang="en-US"/>
            </a:p>
          </p:txBody>
        </p:sp>
        <p:sp>
          <p:nvSpPr>
            <p:cNvPr id="4" name="TextBox 4"/>
            <p:cNvSpPr txBox="1"/>
            <p:nvPr/>
          </p:nvSpPr>
          <p:spPr>
            <a:xfrm>
              <a:off x="0" y="-38100"/>
              <a:ext cx="4915486" cy="31766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6053230" y="247159"/>
            <a:ext cx="297045" cy="297045"/>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US"/>
            </a:p>
          </p:txBody>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6507742" y="247159"/>
            <a:ext cx="297045" cy="297045"/>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US"/>
            </a:p>
          </p:txBody>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16962255" y="247159"/>
            <a:ext cx="297045" cy="297045"/>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US"/>
            </a:p>
          </p:txBody>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16725117" y="1330325"/>
            <a:ext cx="385661" cy="385661"/>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A100"/>
            </a:solidFill>
          </p:spPr>
          <p:txBody>
            <a:bodyPr/>
            <a:lstStyle/>
            <a:p>
              <a:endParaRPr lang="en-US"/>
            </a:p>
          </p:txBody>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7" name="Freeform 17"/>
          <p:cNvSpPr/>
          <p:nvPr/>
        </p:nvSpPr>
        <p:spPr>
          <a:xfrm>
            <a:off x="2374195" y="2089150"/>
            <a:ext cx="13765929" cy="7209906"/>
          </a:xfrm>
          <a:custGeom>
            <a:avLst/>
            <a:gdLst/>
            <a:ahLst/>
            <a:cxnLst/>
            <a:rect l="l" t="t" r="r" b="b"/>
            <a:pathLst>
              <a:path w="13765929" h="7209906">
                <a:moveTo>
                  <a:pt x="0" y="0"/>
                </a:moveTo>
                <a:lnTo>
                  <a:pt x="13765929" y="0"/>
                </a:lnTo>
                <a:lnTo>
                  <a:pt x="13765929" y="7209906"/>
                </a:lnTo>
                <a:lnTo>
                  <a:pt x="0" y="7209906"/>
                </a:lnTo>
                <a:lnTo>
                  <a:pt x="0" y="0"/>
                </a:lnTo>
                <a:close/>
              </a:path>
            </a:pathLst>
          </a:custGeom>
          <a:blipFill>
            <a:blip r:embed="rId2"/>
            <a:stretch>
              <a:fillRect t="-1551" b="-1551"/>
            </a:stretch>
          </a:blipFill>
        </p:spPr>
        <p:txBody>
          <a:bodyPr/>
          <a:lstStyle/>
          <a:p>
            <a:endParaRPr lang="en-US"/>
          </a:p>
        </p:txBody>
      </p:sp>
      <p:sp>
        <p:nvSpPr>
          <p:cNvPr id="18" name="TextBox 18"/>
          <p:cNvSpPr txBox="1"/>
          <p:nvPr/>
        </p:nvSpPr>
        <p:spPr>
          <a:xfrm>
            <a:off x="3153153" y="962025"/>
            <a:ext cx="12208013" cy="669925"/>
          </a:xfrm>
          <a:prstGeom prst="rect">
            <a:avLst/>
          </a:prstGeom>
        </p:spPr>
        <p:txBody>
          <a:bodyPr lIns="0" tIns="0" rIns="0" bIns="0" rtlCol="0" anchor="t">
            <a:spAutoFit/>
          </a:bodyPr>
          <a:lstStyle/>
          <a:p>
            <a:pPr marL="0" lvl="0" indent="0" algn="ctr">
              <a:lnSpc>
                <a:spcPts val="5599"/>
              </a:lnSpc>
            </a:pPr>
            <a:r>
              <a:rPr lang="en-US" sz="3999" b="1">
                <a:solidFill>
                  <a:srgbClr val="4E6AFF"/>
                </a:solidFill>
                <a:latin typeface="Literata Bold"/>
                <a:ea typeface="Literata Bold"/>
                <a:cs typeface="Literata Bold"/>
                <a:sym typeface="Literata Bold"/>
              </a:rPr>
              <a:t>Giao diện các kĩ năng được đề xuất của 1 ứng viên</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87744" y="-283567"/>
            <a:ext cx="18663487" cy="1061453"/>
            <a:chOff x="0" y="0"/>
            <a:chExt cx="4915486" cy="279560"/>
          </a:xfrm>
        </p:grpSpPr>
        <p:sp>
          <p:nvSpPr>
            <p:cNvPr id="3" name="Freeform 3"/>
            <p:cNvSpPr/>
            <p:nvPr/>
          </p:nvSpPr>
          <p:spPr>
            <a:xfrm>
              <a:off x="0" y="0"/>
              <a:ext cx="4915486" cy="279560"/>
            </a:xfrm>
            <a:custGeom>
              <a:avLst/>
              <a:gdLst/>
              <a:ahLst/>
              <a:cxnLst/>
              <a:rect l="l" t="t" r="r" b="b"/>
              <a:pathLst>
                <a:path w="4915486" h="279560">
                  <a:moveTo>
                    <a:pt x="0" y="0"/>
                  </a:moveTo>
                  <a:lnTo>
                    <a:pt x="4915486" y="0"/>
                  </a:lnTo>
                  <a:lnTo>
                    <a:pt x="4915486" y="279560"/>
                  </a:lnTo>
                  <a:lnTo>
                    <a:pt x="0" y="279560"/>
                  </a:lnTo>
                  <a:close/>
                </a:path>
              </a:pathLst>
            </a:custGeom>
            <a:solidFill>
              <a:srgbClr val="4E6AFF"/>
            </a:solidFill>
          </p:spPr>
          <p:txBody>
            <a:bodyPr/>
            <a:lstStyle/>
            <a:p>
              <a:endParaRPr lang="en-US"/>
            </a:p>
          </p:txBody>
        </p:sp>
        <p:sp>
          <p:nvSpPr>
            <p:cNvPr id="4" name="TextBox 4"/>
            <p:cNvSpPr txBox="1"/>
            <p:nvPr/>
          </p:nvSpPr>
          <p:spPr>
            <a:xfrm>
              <a:off x="0" y="-38100"/>
              <a:ext cx="4915486" cy="31766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6053230" y="247159"/>
            <a:ext cx="297045" cy="297045"/>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US"/>
            </a:p>
          </p:txBody>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6507742" y="247159"/>
            <a:ext cx="297045" cy="297045"/>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US"/>
            </a:p>
          </p:txBody>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16962255" y="247159"/>
            <a:ext cx="297045" cy="297045"/>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US"/>
            </a:p>
          </p:txBody>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16725117" y="1330325"/>
            <a:ext cx="385661" cy="385661"/>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A100"/>
            </a:solidFill>
          </p:spPr>
          <p:txBody>
            <a:bodyPr/>
            <a:lstStyle/>
            <a:p>
              <a:endParaRPr lang="en-US"/>
            </a:p>
          </p:txBody>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7" name="Freeform 17"/>
          <p:cNvSpPr/>
          <p:nvPr/>
        </p:nvSpPr>
        <p:spPr>
          <a:xfrm>
            <a:off x="2374195" y="2089150"/>
            <a:ext cx="13765929" cy="7209906"/>
          </a:xfrm>
          <a:custGeom>
            <a:avLst/>
            <a:gdLst/>
            <a:ahLst/>
            <a:cxnLst/>
            <a:rect l="l" t="t" r="r" b="b"/>
            <a:pathLst>
              <a:path w="13765929" h="7209906">
                <a:moveTo>
                  <a:pt x="0" y="0"/>
                </a:moveTo>
                <a:lnTo>
                  <a:pt x="13765929" y="0"/>
                </a:lnTo>
                <a:lnTo>
                  <a:pt x="13765929" y="7209906"/>
                </a:lnTo>
                <a:lnTo>
                  <a:pt x="0" y="7209906"/>
                </a:lnTo>
                <a:lnTo>
                  <a:pt x="0" y="0"/>
                </a:lnTo>
                <a:close/>
              </a:path>
            </a:pathLst>
          </a:custGeom>
          <a:blipFill>
            <a:blip r:embed="rId2"/>
            <a:stretch>
              <a:fillRect l="-537" r="-537"/>
            </a:stretch>
          </a:blipFill>
        </p:spPr>
        <p:txBody>
          <a:bodyPr/>
          <a:lstStyle/>
          <a:p>
            <a:endParaRPr lang="en-US"/>
          </a:p>
        </p:txBody>
      </p:sp>
      <p:sp>
        <p:nvSpPr>
          <p:cNvPr id="18" name="TextBox 18"/>
          <p:cNvSpPr txBox="1"/>
          <p:nvPr/>
        </p:nvSpPr>
        <p:spPr>
          <a:xfrm>
            <a:off x="3153153" y="962025"/>
            <a:ext cx="12208013" cy="669925"/>
          </a:xfrm>
          <a:prstGeom prst="rect">
            <a:avLst/>
          </a:prstGeom>
        </p:spPr>
        <p:txBody>
          <a:bodyPr lIns="0" tIns="0" rIns="0" bIns="0" rtlCol="0" anchor="t">
            <a:spAutoFit/>
          </a:bodyPr>
          <a:lstStyle/>
          <a:p>
            <a:pPr marL="0" lvl="0" indent="0" algn="ctr">
              <a:lnSpc>
                <a:spcPts val="5599"/>
              </a:lnSpc>
            </a:pPr>
            <a:r>
              <a:rPr lang="en-US" sz="3999" b="1">
                <a:solidFill>
                  <a:srgbClr val="4E6AFF"/>
                </a:solidFill>
                <a:latin typeface="Literata Bold"/>
                <a:ea typeface="Literata Bold"/>
                <a:cs typeface="Literata Bold"/>
                <a:sym typeface="Literata Bold"/>
              </a:rPr>
              <a:t>Giao diện cập nhật thông tin của 1 ứng viên</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87744" y="-283567"/>
            <a:ext cx="18663487" cy="1061453"/>
            <a:chOff x="0" y="0"/>
            <a:chExt cx="4915486" cy="279560"/>
          </a:xfrm>
        </p:grpSpPr>
        <p:sp>
          <p:nvSpPr>
            <p:cNvPr id="3" name="Freeform 3"/>
            <p:cNvSpPr/>
            <p:nvPr/>
          </p:nvSpPr>
          <p:spPr>
            <a:xfrm>
              <a:off x="0" y="0"/>
              <a:ext cx="4915486" cy="279560"/>
            </a:xfrm>
            <a:custGeom>
              <a:avLst/>
              <a:gdLst/>
              <a:ahLst/>
              <a:cxnLst/>
              <a:rect l="l" t="t" r="r" b="b"/>
              <a:pathLst>
                <a:path w="4915486" h="279560">
                  <a:moveTo>
                    <a:pt x="0" y="0"/>
                  </a:moveTo>
                  <a:lnTo>
                    <a:pt x="4915486" y="0"/>
                  </a:lnTo>
                  <a:lnTo>
                    <a:pt x="4915486" y="279560"/>
                  </a:lnTo>
                  <a:lnTo>
                    <a:pt x="0" y="279560"/>
                  </a:lnTo>
                  <a:close/>
                </a:path>
              </a:pathLst>
            </a:custGeom>
            <a:solidFill>
              <a:srgbClr val="4E6AFF"/>
            </a:solidFill>
          </p:spPr>
          <p:txBody>
            <a:bodyPr/>
            <a:lstStyle/>
            <a:p>
              <a:endParaRPr lang="en-US"/>
            </a:p>
          </p:txBody>
        </p:sp>
        <p:sp>
          <p:nvSpPr>
            <p:cNvPr id="4" name="TextBox 4"/>
            <p:cNvSpPr txBox="1"/>
            <p:nvPr/>
          </p:nvSpPr>
          <p:spPr>
            <a:xfrm>
              <a:off x="0" y="-38100"/>
              <a:ext cx="4915486" cy="31766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6053230" y="247159"/>
            <a:ext cx="297045" cy="297045"/>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US"/>
            </a:p>
          </p:txBody>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6507742" y="247159"/>
            <a:ext cx="297045" cy="297045"/>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US"/>
            </a:p>
          </p:txBody>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16962255" y="247159"/>
            <a:ext cx="297045" cy="297045"/>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US"/>
            </a:p>
          </p:txBody>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16725117" y="1330325"/>
            <a:ext cx="385661" cy="385661"/>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A100"/>
            </a:solidFill>
          </p:spPr>
          <p:txBody>
            <a:bodyPr/>
            <a:lstStyle/>
            <a:p>
              <a:endParaRPr lang="en-US"/>
            </a:p>
          </p:txBody>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7" name="Freeform 17"/>
          <p:cNvSpPr/>
          <p:nvPr/>
        </p:nvSpPr>
        <p:spPr>
          <a:xfrm>
            <a:off x="2374195" y="2089150"/>
            <a:ext cx="13765929" cy="7209906"/>
          </a:xfrm>
          <a:custGeom>
            <a:avLst/>
            <a:gdLst/>
            <a:ahLst/>
            <a:cxnLst/>
            <a:rect l="l" t="t" r="r" b="b"/>
            <a:pathLst>
              <a:path w="13765929" h="7209906">
                <a:moveTo>
                  <a:pt x="0" y="0"/>
                </a:moveTo>
                <a:lnTo>
                  <a:pt x="13765929" y="0"/>
                </a:lnTo>
                <a:lnTo>
                  <a:pt x="13765929" y="7209906"/>
                </a:lnTo>
                <a:lnTo>
                  <a:pt x="0" y="7209906"/>
                </a:lnTo>
                <a:lnTo>
                  <a:pt x="0" y="0"/>
                </a:lnTo>
                <a:close/>
              </a:path>
            </a:pathLst>
          </a:custGeom>
          <a:blipFill>
            <a:blip r:embed="rId2"/>
            <a:stretch>
              <a:fillRect l="-6929" r="-6929"/>
            </a:stretch>
          </a:blipFill>
        </p:spPr>
        <p:txBody>
          <a:bodyPr/>
          <a:lstStyle/>
          <a:p>
            <a:endParaRPr lang="en-US"/>
          </a:p>
        </p:txBody>
      </p:sp>
      <p:sp>
        <p:nvSpPr>
          <p:cNvPr id="18" name="TextBox 18"/>
          <p:cNvSpPr txBox="1"/>
          <p:nvPr/>
        </p:nvSpPr>
        <p:spPr>
          <a:xfrm>
            <a:off x="3153153" y="962025"/>
            <a:ext cx="12208013" cy="669925"/>
          </a:xfrm>
          <a:prstGeom prst="rect">
            <a:avLst/>
          </a:prstGeom>
        </p:spPr>
        <p:txBody>
          <a:bodyPr lIns="0" tIns="0" rIns="0" bIns="0" rtlCol="0" anchor="t">
            <a:spAutoFit/>
          </a:bodyPr>
          <a:lstStyle/>
          <a:p>
            <a:pPr marL="0" lvl="0" indent="0" algn="ctr">
              <a:lnSpc>
                <a:spcPts val="5599"/>
              </a:lnSpc>
            </a:pPr>
            <a:r>
              <a:rPr lang="en-US" sz="3999" b="1">
                <a:solidFill>
                  <a:srgbClr val="4E6AFF"/>
                </a:solidFill>
                <a:latin typeface="Literata Bold"/>
                <a:ea typeface="Literata Bold"/>
                <a:cs typeface="Literata Bold"/>
                <a:sym typeface="Literata Bold"/>
              </a:rPr>
              <a:t>Giao diện thông tin chi tiết của 1 ứng viên</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87744" y="-283567"/>
            <a:ext cx="18663487" cy="1061453"/>
            <a:chOff x="0" y="0"/>
            <a:chExt cx="4915486" cy="279560"/>
          </a:xfrm>
        </p:grpSpPr>
        <p:sp>
          <p:nvSpPr>
            <p:cNvPr id="3" name="Freeform 3"/>
            <p:cNvSpPr/>
            <p:nvPr/>
          </p:nvSpPr>
          <p:spPr>
            <a:xfrm>
              <a:off x="0" y="0"/>
              <a:ext cx="4915486" cy="279560"/>
            </a:xfrm>
            <a:custGeom>
              <a:avLst/>
              <a:gdLst/>
              <a:ahLst/>
              <a:cxnLst/>
              <a:rect l="l" t="t" r="r" b="b"/>
              <a:pathLst>
                <a:path w="4915486" h="279560">
                  <a:moveTo>
                    <a:pt x="0" y="0"/>
                  </a:moveTo>
                  <a:lnTo>
                    <a:pt x="4915486" y="0"/>
                  </a:lnTo>
                  <a:lnTo>
                    <a:pt x="4915486" y="279560"/>
                  </a:lnTo>
                  <a:lnTo>
                    <a:pt x="0" y="279560"/>
                  </a:lnTo>
                  <a:close/>
                </a:path>
              </a:pathLst>
            </a:custGeom>
            <a:solidFill>
              <a:srgbClr val="4E6AFF"/>
            </a:solidFill>
          </p:spPr>
          <p:txBody>
            <a:bodyPr/>
            <a:lstStyle/>
            <a:p>
              <a:endParaRPr lang="en-US"/>
            </a:p>
          </p:txBody>
        </p:sp>
        <p:sp>
          <p:nvSpPr>
            <p:cNvPr id="4" name="TextBox 4"/>
            <p:cNvSpPr txBox="1"/>
            <p:nvPr/>
          </p:nvSpPr>
          <p:spPr>
            <a:xfrm>
              <a:off x="0" y="-38100"/>
              <a:ext cx="4915486" cy="31766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6053230" y="247159"/>
            <a:ext cx="297045" cy="297045"/>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US"/>
            </a:p>
          </p:txBody>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6507742" y="247159"/>
            <a:ext cx="297045" cy="297045"/>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US"/>
            </a:p>
          </p:txBody>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16962255" y="247159"/>
            <a:ext cx="297045" cy="297045"/>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US"/>
            </a:p>
          </p:txBody>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16725117" y="1330325"/>
            <a:ext cx="385661" cy="385661"/>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A100"/>
            </a:solidFill>
          </p:spPr>
          <p:txBody>
            <a:bodyPr/>
            <a:lstStyle/>
            <a:p>
              <a:endParaRPr lang="en-US"/>
            </a:p>
          </p:txBody>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7" name="Freeform 17"/>
          <p:cNvSpPr/>
          <p:nvPr/>
        </p:nvSpPr>
        <p:spPr>
          <a:xfrm>
            <a:off x="2374195" y="2089150"/>
            <a:ext cx="13765929" cy="7209906"/>
          </a:xfrm>
          <a:custGeom>
            <a:avLst/>
            <a:gdLst/>
            <a:ahLst/>
            <a:cxnLst/>
            <a:rect l="l" t="t" r="r" b="b"/>
            <a:pathLst>
              <a:path w="13765929" h="7209906">
                <a:moveTo>
                  <a:pt x="0" y="0"/>
                </a:moveTo>
                <a:lnTo>
                  <a:pt x="13765929" y="0"/>
                </a:lnTo>
                <a:lnTo>
                  <a:pt x="13765929" y="7209906"/>
                </a:lnTo>
                <a:lnTo>
                  <a:pt x="0" y="7209906"/>
                </a:lnTo>
                <a:lnTo>
                  <a:pt x="0" y="0"/>
                </a:lnTo>
                <a:close/>
              </a:path>
            </a:pathLst>
          </a:custGeom>
          <a:blipFill>
            <a:blip r:embed="rId2"/>
            <a:stretch>
              <a:fillRect t="-1724" b="-1724"/>
            </a:stretch>
          </a:blipFill>
        </p:spPr>
        <p:txBody>
          <a:bodyPr/>
          <a:lstStyle/>
          <a:p>
            <a:endParaRPr lang="en-US"/>
          </a:p>
        </p:txBody>
      </p:sp>
      <p:sp>
        <p:nvSpPr>
          <p:cNvPr id="18" name="TextBox 18"/>
          <p:cNvSpPr txBox="1"/>
          <p:nvPr/>
        </p:nvSpPr>
        <p:spPr>
          <a:xfrm>
            <a:off x="2102620" y="962025"/>
            <a:ext cx="14309080" cy="669925"/>
          </a:xfrm>
          <a:prstGeom prst="rect">
            <a:avLst/>
          </a:prstGeom>
        </p:spPr>
        <p:txBody>
          <a:bodyPr lIns="0" tIns="0" rIns="0" bIns="0" rtlCol="0" anchor="t">
            <a:spAutoFit/>
          </a:bodyPr>
          <a:lstStyle/>
          <a:p>
            <a:pPr marL="0" lvl="0" indent="0" algn="ctr">
              <a:lnSpc>
                <a:spcPts val="5599"/>
              </a:lnSpc>
            </a:pPr>
            <a:r>
              <a:rPr lang="en-US" sz="3999" b="1">
                <a:solidFill>
                  <a:srgbClr val="4E6AFF"/>
                </a:solidFill>
                <a:latin typeface="Literata Bold"/>
                <a:ea typeface="Literata Bold"/>
                <a:cs typeface="Literata Bold"/>
                <a:sym typeface="Literata Bold"/>
              </a:rPr>
              <a:t>Giao diện đề xuất công việc dựa vào kĩ năng của 1 ứng viên</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87744" y="-283567"/>
            <a:ext cx="18663487" cy="1061453"/>
            <a:chOff x="0" y="0"/>
            <a:chExt cx="4915486" cy="279560"/>
          </a:xfrm>
        </p:grpSpPr>
        <p:sp>
          <p:nvSpPr>
            <p:cNvPr id="3" name="Freeform 3"/>
            <p:cNvSpPr/>
            <p:nvPr/>
          </p:nvSpPr>
          <p:spPr>
            <a:xfrm>
              <a:off x="0" y="0"/>
              <a:ext cx="4915486" cy="279560"/>
            </a:xfrm>
            <a:custGeom>
              <a:avLst/>
              <a:gdLst/>
              <a:ahLst/>
              <a:cxnLst/>
              <a:rect l="l" t="t" r="r" b="b"/>
              <a:pathLst>
                <a:path w="4915486" h="279560">
                  <a:moveTo>
                    <a:pt x="0" y="0"/>
                  </a:moveTo>
                  <a:lnTo>
                    <a:pt x="4915486" y="0"/>
                  </a:lnTo>
                  <a:lnTo>
                    <a:pt x="4915486" y="279560"/>
                  </a:lnTo>
                  <a:lnTo>
                    <a:pt x="0" y="279560"/>
                  </a:lnTo>
                  <a:close/>
                </a:path>
              </a:pathLst>
            </a:custGeom>
            <a:solidFill>
              <a:srgbClr val="4E6AFF"/>
            </a:solidFill>
          </p:spPr>
          <p:txBody>
            <a:bodyPr/>
            <a:lstStyle/>
            <a:p>
              <a:endParaRPr lang="en-US"/>
            </a:p>
          </p:txBody>
        </p:sp>
        <p:sp>
          <p:nvSpPr>
            <p:cNvPr id="4" name="TextBox 4"/>
            <p:cNvSpPr txBox="1"/>
            <p:nvPr/>
          </p:nvSpPr>
          <p:spPr>
            <a:xfrm>
              <a:off x="0" y="-38100"/>
              <a:ext cx="4915486" cy="31766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6053230" y="247159"/>
            <a:ext cx="297045" cy="297045"/>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US"/>
            </a:p>
          </p:txBody>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6507742" y="247159"/>
            <a:ext cx="297045" cy="297045"/>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US"/>
            </a:p>
          </p:txBody>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16962255" y="247159"/>
            <a:ext cx="297045" cy="297045"/>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US"/>
            </a:p>
          </p:txBody>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16725117" y="1330325"/>
            <a:ext cx="385661" cy="385661"/>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A100"/>
            </a:solidFill>
          </p:spPr>
          <p:txBody>
            <a:bodyPr/>
            <a:lstStyle/>
            <a:p>
              <a:endParaRPr lang="en-US"/>
            </a:p>
          </p:txBody>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7" name="Freeform 17"/>
          <p:cNvSpPr/>
          <p:nvPr/>
        </p:nvSpPr>
        <p:spPr>
          <a:xfrm>
            <a:off x="2374195" y="2089150"/>
            <a:ext cx="13765929" cy="7209906"/>
          </a:xfrm>
          <a:custGeom>
            <a:avLst/>
            <a:gdLst/>
            <a:ahLst/>
            <a:cxnLst/>
            <a:rect l="l" t="t" r="r" b="b"/>
            <a:pathLst>
              <a:path w="13765929" h="7209906">
                <a:moveTo>
                  <a:pt x="0" y="0"/>
                </a:moveTo>
                <a:lnTo>
                  <a:pt x="13765929" y="0"/>
                </a:lnTo>
                <a:lnTo>
                  <a:pt x="13765929" y="7209906"/>
                </a:lnTo>
                <a:lnTo>
                  <a:pt x="0" y="7209906"/>
                </a:lnTo>
                <a:lnTo>
                  <a:pt x="0" y="0"/>
                </a:lnTo>
                <a:close/>
              </a:path>
            </a:pathLst>
          </a:custGeom>
          <a:blipFill>
            <a:blip r:embed="rId2"/>
            <a:stretch>
              <a:fillRect t="-1551" b="-1551"/>
            </a:stretch>
          </a:blipFill>
        </p:spPr>
        <p:txBody>
          <a:bodyPr/>
          <a:lstStyle/>
          <a:p>
            <a:endParaRPr lang="en-US"/>
          </a:p>
        </p:txBody>
      </p:sp>
      <p:sp>
        <p:nvSpPr>
          <p:cNvPr id="18" name="TextBox 18"/>
          <p:cNvSpPr txBox="1"/>
          <p:nvPr/>
        </p:nvSpPr>
        <p:spPr>
          <a:xfrm>
            <a:off x="3153153" y="962025"/>
            <a:ext cx="12208013" cy="669925"/>
          </a:xfrm>
          <a:prstGeom prst="rect">
            <a:avLst/>
          </a:prstGeom>
        </p:spPr>
        <p:txBody>
          <a:bodyPr lIns="0" tIns="0" rIns="0" bIns="0" rtlCol="0" anchor="t">
            <a:spAutoFit/>
          </a:bodyPr>
          <a:lstStyle/>
          <a:p>
            <a:pPr marL="0" lvl="0" indent="0" algn="ctr">
              <a:lnSpc>
                <a:spcPts val="5599"/>
              </a:lnSpc>
            </a:pPr>
            <a:r>
              <a:rPr lang="en-US" sz="3999" b="1">
                <a:solidFill>
                  <a:srgbClr val="4E6AFF"/>
                </a:solidFill>
                <a:latin typeface="Literata Bold"/>
                <a:ea typeface="Literata Bold"/>
                <a:cs typeface="Literata Bold"/>
                <a:sym typeface="Literata Bold"/>
              </a:rPr>
              <a:t>Giao diện chính của jobs</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87744" y="-283567"/>
            <a:ext cx="18663487" cy="1061453"/>
            <a:chOff x="0" y="0"/>
            <a:chExt cx="4915486" cy="279560"/>
          </a:xfrm>
        </p:grpSpPr>
        <p:sp>
          <p:nvSpPr>
            <p:cNvPr id="3" name="Freeform 3"/>
            <p:cNvSpPr/>
            <p:nvPr/>
          </p:nvSpPr>
          <p:spPr>
            <a:xfrm>
              <a:off x="0" y="0"/>
              <a:ext cx="4915486" cy="279560"/>
            </a:xfrm>
            <a:custGeom>
              <a:avLst/>
              <a:gdLst/>
              <a:ahLst/>
              <a:cxnLst/>
              <a:rect l="l" t="t" r="r" b="b"/>
              <a:pathLst>
                <a:path w="4915486" h="279560">
                  <a:moveTo>
                    <a:pt x="0" y="0"/>
                  </a:moveTo>
                  <a:lnTo>
                    <a:pt x="4915486" y="0"/>
                  </a:lnTo>
                  <a:lnTo>
                    <a:pt x="4915486" y="279560"/>
                  </a:lnTo>
                  <a:lnTo>
                    <a:pt x="0" y="279560"/>
                  </a:lnTo>
                  <a:close/>
                </a:path>
              </a:pathLst>
            </a:custGeom>
            <a:solidFill>
              <a:srgbClr val="4E6AFF"/>
            </a:solidFill>
          </p:spPr>
          <p:txBody>
            <a:bodyPr/>
            <a:lstStyle/>
            <a:p>
              <a:endParaRPr lang="en-US"/>
            </a:p>
          </p:txBody>
        </p:sp>
        <p:sp>
          <p:nvSpPr>
            <p:cNvPr id="4" name="TextBox 4"/>
            <p:cNvSpPr txBox="1"/>
            <p:nvPr/>
          </p:nvSpPr>
          <p:spPr>
            <a:xfrm>
              <a:off x="0" y="-38100"/>
              <a:ext cx="4915486" cy="31766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6053230" y="247159"/>
            <a:ext cx="297045" cy="297045"/>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US"/>
            </a:p>
          </p:txBody>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6507742" y="247159"/>
            <a:ext cx="297045" cy="297045"/>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US"/>
            </a:p>
          </p:txBody>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16962255" y="247159"/>
            <a:ext cx="297045" cy="297045"/>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US"/>
            </a:p>
          </p:txBody>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16725117" y="1330325"/>
            <a:ext cx="385661" cy="385661"/>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A100"/>
            </a:solidFill>
          </p:spPr>
          <p:txBody>
            <a:bodyPr/>
            <a:lstStyle/>
            <a:p>
              <a:endParaRPr lang="en-US"/>
            </a:p>
          </p:txBody>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7" name="Freeform 17"/>
          <p:cNvSpPr/>
          <p:nvPr/>
        </p:nvSpPr>
        <p:spPr>
          <a:xfrm>
            <a:off x="2374195" y="2089150"/>
            <a:ext cx="13765929" cy="7209906"/>
          </a:xfrm>
          <a:custGeom>
            <a:avLst/>
            <a:gdLst/>
            <a:ahLst/>
            <a:cxnLst/>
            <a:rect l="l" t="t" r="r" b="b"/>
            <a:pathLst>
              <a:path w="13765929" h="7209906">
                <a:moveTo>
                  <a:pt x="0" y="0"/>
                </a:moveTo>
                <a:lnTo>
                  <a:pt x="13765929" y="0"/>
                </a:lnTo>
                <a:lnTo>
                  <a:pt x="13765929" y="7209906"/>
                </a:lnTo>
                <a:lnTo>
                  <a:pt x="0" y="7209906"/>
                </a:lnTo>
                <a:lnTo>
                  <a:pt x="0" y="0"/>
                </a:lnTo>
                <a:close/>
              </a:path>
            </a:pathLst>
          </a:custGeom>
          <a:blipFill>
            <a:blip r:embed="rId2"/>
            <a:stretch>
              <a:fillRect t="-1551" b="-1551"/>
            </a:stretch>
          </a:blipFill>
        </p:spPr>
        <p:txBody>
          <a:bodyPr/>
          <a:lstStyle/>
          <a:p>
            <a:endParaRPr lang="en-US"/>
          </a:p>
        </p:txBody>
      </p:sp>
      <p:sp>
        <p:nvSpPr>
          <p:cNvPr id="18" name="TextBox 18"/>
          <p:cNvSpPr txBox="1"/>
          <p:nvPr/>
        </p:nvSpPr>
        <p:spPr>
          <a:xfrm>
            <a:off x="3153153" y="962025"/>
            <a:ext cx="12208013" cy="669925"/>
          </a:xfrm>
          <a:prstGeom prst="rect">
            <a:avLst/>
          </a:prstGeom>
        </p:spPr>
        <p:txBody>
          <a:bodyPr lIns="0" tIns="0" rIns="0" bIns="0" rtlCol="0" anchor="t">
            <a:spAutoFit/>
          </a:bodyPr>
          <a:lstStyle/>
          <a:p>
            <a:pPr marL="0" lvl="0" indent="0" algn="ctr">
              <a:lnSpc>
                <a:spcPts val="5599"/>
              </a:lnSpc>
            </a:pPr>
            <a:r>
              <a:rPr lang="en-US" sz="3999" b="1">
                <a:solidFill>
                  <a:srgbClr val="4E6AFF"/>
                </a:solidFill>
                <a:latin typeface="Literata Bold"/>
                <a:ea typeface="Literata Bold"/>
                <a:cs typeface="Literata Bold"/>
                <a:sym typeface="Literata Bold"/>
              </a:rPr>
              <a:t>Giao diện chính của jobs</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87744" y="-283567"/>
            <a:ext cx="18663487" cy="1061453"/>
            <a:chOff x="0" y="0"/>
            <a:chExt cx="4915486" cy="279560"/>
          </a:xfrm>
        </p:grpSpPr>
        <p:sp>
          <p:nvSpPr>
            <p:cNvPr id="3" name="Freeform 3"/>
            <p:cNvSpPr/>
            <p:nvPr/>
          </p:nvSpPr>
          <p:spPr>
            <a:xfrm>
              <a:off x="0" y="0"/>
              <a:ext cx="4915486" cy="279560"/>
            </a:xfrm>
            <a:custGeom>
              <a:avLst/>
              <a:gdLst/>
              <a:ahLst/>
              <a:cxnLst/>
              <a:rect l="l" t="t" r="r" b="b"/>
              <a:pathLst>
                <a:path w="4915486" h="279560">
                  <a:moveTo>
                    <a:pt x="0" y="0"/>
                  </a:moveTo>
                  <a:lnTo>
                    <a:pt x="4915486" y="0"/>
                  </a:lnTo>
                  <a:lnTo>
                    <a:pt x="4915486" y="279560"/>
                  </a:lnTo>
                  <a:lnTo>
                    <a:pt x="0" y="279560"/>
                  </a:lnTo>
                  <a:close/>
                </a:path>
              </a:pathLst>
            </a:custGeom>
            <a:solidFill>
              <a:srgbClr val="4E6AFF"/>
            </a:solidFill>
          </p:spPr>
          <p:txBody>
            <a:bodyPr/>
            <a:lstStyle/>
            <a:p>
              <a:endParaRPr lang="en-US"/>
            </a:p>
          </p:txBody>
        </p:sp>
        <p:sp>
          <p:nvSpPr>
            <p:cNvPr id="4" name="TextBox 4"/>
            <p:cNvSpPr txBox="1"/>
            <p:nvPr/>
          </p:nvSpPr>
          <p:spPr>
            <a:xfrm>
              <a:off x="0" y="-38100"/>
              <a:ext cx="4915486" cy="31766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6053230" y="247159"/>
            <a:ext cx="297045" cy="297045"/>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US"/>
            </a:p>
          </p:txBody>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6507742" y="247159"/>
            <a:ext cx="297045" cy="297045"/>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US"/>
            </a:p>
          </p:txBody>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16962255" y="247159"/>
            <a:ext cx="297045" cy="297045"/>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US"/>
            </a:p>
          </p:txBody>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16725117" y="1330325"/>
            <a:ext cx="385661" cy="385661"/>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A100"/>
            </a:solidFill>
          </p:spPr>
          <p:txBody>
            <a:bodyPr/>
            <a:lstStyle/>
            <a:p>
              <a:endParaRPr lang="en-US"/>
            </a:p>
          </p:txBody>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7" name="Freeform 17"/>
          <p:cNvSpPr/>
          <p:nvPr/>
        </p:nvSpPr>
        <p:spPr>
          <a:xfrm>
            <a:off x="2374195" y="2089150"/>
            <a:ext cx="13765929" cy="7209906"/>
          </a:xfrm>
          <a:custGeom>
            <a:avLst/>
            <a:gdLst/>
            <a:ahLst/>
            <a:cxnLst/>
            <a:rect l="l" t="t" r="r" b="b"/>
            <a:pathLst>
              <a:path w="13765929" h="7209906">
                <a:moveTo>
                  <a:pt x="0" y="0"/>
                </a:moveTo>
                <a:lnTo>
                  <a:pt x="13765929" y="0"/>
                </a:lnTo>
                <a:lnTo>
                  <a:pt x="13765929" y="7209906"/>
                </a:lnTo>
                <a:lnTo>
                  <a:pt x="0" y="7209906"/>
                </a:lnTo>
                <a:lnTo>
                  <a:pt x="0" y="0"/>
                </a:lnTo>
                <a:close/>
              </a:path>
            </a:pathLst>
          </a:custGeom>
          <a:blipFill>
            <a:blip r:embed="rId2"/>
            <a:stretch>
              <a:fillRect t="-1551" b="-1551"/>
            </a:stretch>
          </a:blipFill>
        </p:spPr>
        <p:txBody>
          <a:bodyPr/>
          <a:lstStyle/>
          <a:p>
            <a:endParaRPr lang="en-US"/>
          </a:p>
        </p:txBody>
      </p:sp>
      <p:sp>
        <p:nvSpPr>
          <p:cNvPr id="18" name="TextBox 18"/>
          <p:cNvSpPr txBox="1"/>
          <p:nvPr/>
        </p:nvSpPr>
        <p:spPr>
          <a:xfrm>
            <a:off x="3153153" y="962025"/>
            <a:ext cx="12208013" cy="669925"/>
          </a:xfrm>
          <a:prstGeom prst="rect">
            <a:avLst/>
          </a:prstGeom>
        </p:spPr>
        <p:txBody>
          <a:bodyPr lIns="0" tIns="0" rIns="0" bIns="0" rtlCol="0" anchor="t">
            <a:spAutoFit/>
          </a:bodyPr>
          <a:lstStyle/>
          <a:p>
            <a:pPr marL="0" lvl="0" indent="0" algn="ctr">
              <a:lnSpc>
                <a:spcPts val="5599"/>
              </a:lnSpc>
            </a:pPr>
            <a:r>
              <a:rPr lang="en-US" sz="3999" b="1">
                <a:solidFill>
                  <a:srgbClr val="4E6AFF"/>
                </a:solidFill>
                <a:latin typeface="Literata Bold"/>
                <a:ea typeface="Literata Bold"/>
                <a:cs typeface="Literata Bold"/>
                <a:sym typeface="Literata Bold"/>
              </a:rPr>
              <a:t>Giao diện thêm thông tin của 1 jobs</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87744" y="-283567"/>
            <a:ext cx="18663487" cy="1061453"/>
            <a:chOff x="0" y="0"/>
            <a:chExt cx="4915486" cy="279560"/>
          </a:xfrm>
        </p:grpSpPr>
        <p:sp>
          <p:nvSpPr>
            <p:cNvPr id="3" name="Freeform 3"/>
            <p:cNvSpPr/>
            <p:nvPr/>
          </p:nvSpPr>
          <p:spPr>
            <a:xfrm>
              <a:off x="0" y="0"/>
              <a:ext cx="4915486" cy="279560"/>
            </a:xfrm>
            <a:custGeom>
              <a:avLst/>
              <a:gdLst/>
              <a:ahLst/>
              <a:cxnLst/>
              <a:rect l="l" t="t" r="r" b="b"/>
              <a:pathLst>
                <a:path w="4915486" h="279560">
                  <a:moveTo>
                    <a:pt x="0" y="0"/>
                  </a:moveTo>
                  <a:lnTo>
                    <a:pt x="4915486" y="0"/>
                  </a:lnTo>
                  <a:lnTo>
                    <a:pt x="4915486" y="279560"/>
                  </a:lnTo>
                  <a:lnTo>
                    <a:pt x="0" y="279560"/>
                  </a:lnTo>
                  <a:close/>
                </a:path>
              </a:pathLst>
            </a:custGeom>
            <a:solidFill>
              <a:srgbClr val="4E6AFF"/>
            </a:solidFill>
          </p:spPr>
          <p:txBody>
            <a:bodyPr/>
            <a:lstStyle/>
            <a:p>
              <a:endParaRPr lang="en-US"/>
            </a:p>
          </p:txBody>
        </p:sp>
        <p:sp>
          <p:nvSpPr>
            <p:cNvPr id="4" name="TextBox 4"/>
            <p:cNvSpPr txBox="1"/>
            <p:nvPr/>
          </p:nvSpPr>
          <p:spPr>
            <a:xfrm>
              <a:off x="0" y="-38100"/>
              <a:ext cx="4915486" cy="31766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6053230" y="247159"/>
            <a:ext cx="297045" cy="297045"/>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US"/>
            </a:p>
          </p:txBody>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6507742" y="247159"/>
            <a:ext cx="297045" cy="297045"/>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US"/>
            </a:p>
          </p:txBody>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16962255" y="247159"/>
            <a:ext cx="297045" cy="297045"/>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US"/>
            </a:p>
          </p:txBody>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16725117" y="1330325"/>
            <a:ext cx="385661" cy="385661"/>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A100"/>
            </a:solidFill>
          </p:spPr>
          <p:txBody>
            <a:bodyPr/>
            <a:lstStyle/>
            <a:p>
              <a:endParaRPr lang="en-US"/>
            </a:p>
          </p:txBody>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7" name="Freeform 17"/>
          <p:cNvSpPr/>
          <p:nvPr/>
        </p:nvSpPr>
        <p:spPr>
          <a:xfrm>
            <a:off x="2374195" y="2089150"/>
            <a:ext cx="13765929" cy="7209906"/>
          </a:xfrm>
          <a:custGeom>
            <a:avLst/>
            <a:gdLst/>
            <a:ahLst/>
            <a:cxnLst/>
            <a:rect l="l" t="t" r="r" b="b"/>
            <a:pathLst>
              <a:path w="13765929" h="7209906">
                <a:moveTo>
                  <a:pt x="0" y="0"/>
                </a:moveTo>
                <a:lnTo>
                  <a:pt x="13765929" y="0"/>
                </a:lnTo>
                <a:lnTo>
                  <a:pt x="13765929" y="7209906"/>
                </a:lnTo>
                <a:lnTo>
                  <a:pt x="0" y="7209906"/>
                </a:lnTo>
                <a:lnTo>
                  <a:pt x="0" y="0"/>
                </a:lnTo>
                <a:close/>
              </a:path>
            </a:pathLst>
          </a:custGeom>
          <a:blipFill>
            <a:blip r:embed="rId2"/>
            <a:stretch>
              <a:fillRect t="-1551" b="-1551"/>
            </a:stretch>
          </a:blipFill>
        </p:spPr>
        <p:txBody>
          <a:bodyPr/>
          <a:lstStyle/>
          <a:p>
            <a:endParaRPr lang="en-US"/>
          </a:p>
        </p:txBody>
      </p:sp>
      <p:sp>
        <p:nvSpPr>
          <p:cNvPr id="18" name="TextBox 18"/>
          <p:cNvSpPr txBox="1"/>
          <p:nvPr/>
        </p:nvSpPr>
        <p:spPr>
          <a:xfrm>
            <a:off x="3153153" y="962025"/>
            <a:ext cx="12208013" cy="669925"/>
          </a:xfrm>
          <a:prstGeom prst="rect">
            <a:avLst/>
          </a:prstGeom>
        </p:spPr>
        <p:txBody>
          <a:bodyPr lIns="0" tIns="0" rIns="0" bIns="0" rtlCol="0" anchor="t">
            <a:spAutoFit/>
          </a:bodyPr>
          <a:lstStyle/>
          <a:p>
            <a:pPr marL="0" lvl="0" indent="0" algn="ctr">
              <a:lnSpc>
                <a:spcPts val="5599"/>
              </a:lnSpc>
            </a:pPr>
            <a:r>
              <a:rPr lang="en-US" sz="3999" b="1">
                <a:solidFill>
                  <a:srgbClr val="4E6AFF"/>
                </a:solidFill>
                <a:latin typeface="Literata Bold"/>
                <a:ea typeface="Literata Bold"/>
                <a:cs typeface="Literata Bold"/>
                <a:sym typeface="Literata Bold"/>
              </a:rPr>
              <a:t>Giao diện thêm thông tin của 1 jobs</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87744" y="-283567"/>
            <a:ext cx="18663487" cy="1061453"/>
            <a:chOff x="0" y="0"/>
            <a:chExt cx="4915486" cy="279560"/>
          </a:xfrm>
        </p:grpSpPr>
        <p:sp>
          <p:nvSpPr>
            <p:cNvPr id="3" name="Freeform 3"/>
            <p:cNvSpPr/>
            <p:nvPr/>
          </p:nvSpPr>
          <p:spPr>
            <a:xfrm>
              <a:off x="0" y="0"/>
              <a:ext cx="4915486" cy="279560"/>
            </a:xfrm>
            <a:custGeom>
              <a:avLst/>
              <a:gdLst/>
              <a:ahLst/>
              <a:cxnLst/>
              <a:rect l="l" t="t" r="r" b="b"/>
              <a:pathLst>
                <a:path w="4915486" h="279560">
                  <a:moveTo>
                    <a:pt x="0" y="0"/>
                  </a:moveTo>
                  <a:lnTo>
                    <a:pt x="4915486" y="0"/>
                  </a:lnTo>
                  <a:lnTo>
                    <a:pt x="4915486" y="279560"/>
                  </a:lnTo>
                  <a:lnTo>
                    <a:pt x="0" y="279560"/>
                  </a:lnTo>
                  <a:close/>
                </a:path>
              </a:pathLst>
            </a:custGeom>
            <a:solidFill>
              <a:srgbClr val="4E6AFF"/>
            </a:solidFill>
          </p:spPr>
          <p:txBody>
            <a:bodyPr/>
            <a:lstStyle/>
            <a:p>
              <a:endParaRPr lang="en-US"/>
            </a:p>
          </p:txBody>
        </p:sp>
        <p:sp>
          <p:nvSpPr>
            <p:cNvPr id="4" name="TextBox 4"/>
            <p:cNvSpPr txBox="1"/>
            <p:nvPr/>
          </p:nvSpPr>
          <p:spPr>
            <a:xfrm>
              <a:off x="0" y="-38100"/>
              <a:ext cx="4915486" cy="31766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6053230" y="247159"/>
            <a:ext cx="297045" cy="297045"/>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US"/>
            </a:p>
          </p:txBody>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6507742" y="247159"/>
            <a:ext cx="297045" cy="297045"/>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US"/>
            </a:p>
          </p:txBody>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16962255" y="247159"/>
            <a:ext cx="297045" cy="297045"/>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US"/>
            </a:p>
          </p:txBody>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16725117" y="1330325"/>
            <a:ext cx="385661" cy="385661"/>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A100"/>
            </a:solidFill>
          </p:spPr>
          <p:txBody>
            <a:bodyPr/>
            <a:lstStyle/>
            <a:p>
              <a:endParaRPr lang="en-US"/>
            </a:p>
          </p:txBody>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7" name="Freeform 17"/>
          <p:cNvSpPr/>
          <p:nvPr/>
        </p:nvSpPr>
        <p:spPr>
          <a:xfrm>
            <a:off x="2374195" y="2089150"/>
            <a:ext cx="13765929" cy="7209906"/>
          </a:xfrm>
          <a:custGeom>
            <a:avLst/>
            <a:gdLst/>
            <a:ahLst/>
            <a:cxnLst/>
            <a:rect l="l" t="t" r="r" b="b"/>
            <a:pathLst>
              <a:path w="13765929" h="7209906">
                <a:moveTo>
                  <a:pt x="0" y="0"/>
                </a:moveTo>
                <a:lnTo>
                  <a:pt x="13765929" y="0"/>
                </a:lnTo>
                <a:lnTo>
                  <a:pt x="13765929" y="7209906"/>
                </a:lnTo>
                <a:lnTo>
                  <a:pt x="0" y="7209906"/>
                </a:lnTo>
                <a:lnTo>
                  <a:pt x="0" y="0"/>
                </a:lnTo>
                <a:close/>
              </a:path>
            </a:pathLst>
          </a:custGeom>
          <a:blipFill>
            <a:blip r:embed="rId2"/>
            <a:stretch>
              <a:fillRect l="-7155" r="-7155"/>
            </a:stretch>
          </a:blipFill>
        </p:spPr>
        <p:txBody>
          <a:bodyPr/>
          <a:lstStyle/>
          <a:p>
            <a:endParaRPr lang="en-US"/>
          </a:p>
        </p:txBody>
      </p:sp>
      <p:sp>
        <p:nvSpPr>
          <p:cNvPr id="18" name="TextBox 18"/>
          <p:cNvSpPr txBox="1"/>
          <p:nvPr/>
        </p:nvSpPr>
        <p:spPr>
          <a:xfrm>
            <a:off x="3153153" y="962025"/>
            <a:ext cx="12208013" cy="669925"/>
          </a:xfrm>
          <a:prstGeom prst="rect">
            <a:avLst/>
          </a:prstGeom>
        </p:spPr>
        <p:txBody>
          <a:bodyPr lIns="0" tIns="0" rIns="0" bIns="0" rtlCol="0" anchor="t">
            <a:spAutoFit/>
          </a:bodyPr>
          <a:lstStyle/>
          <a:p>
            <a:pPr marL="0" lvl="0" indent="0" algn="ctr">
              <a:lnSpc>
                <a:spcPts val="5599"/>
              </a:lnSpc>
            </a:pPr>
            <a:r>
              <a:rPr lang="en-US" sz="3999" b="1">
                <a:solidFill>
                  <a:srgbClr val="4E6AFF"/>
                </a:solidFill>
                <a:latin typeface="Literata Bold"/>
                <a:ea typeface="Literata Bold"/>
                <a:cs typeface="Literata Bold"/>
                <a:sym typeface="Literata Bold"/>
              </a:rPr>
              <a:t>Giao diện tìm kiếm thông tin jobs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87744" y="-283567"/>
            <a:ext cx="18663487" cy="1061453"/>
            <a:chOff x="0" y="0"/>
            <a:chExt cx="4915486" cy="279560"/>
          </a:xfrm>
        </p:grpSpPr>
        <p:sp>
          <p:nvSpPr>
            <p:cNvPr id="3" name="Freeform 3"/>
            <p:cNvSpPr/>
            <p:nvPr/>
          </p:nvSpPr>
          <p:spPr>
            <a:xfrm>
              <a:off x="0" y="0"/>
              <a:ext cx="4915486" cy="279560"/>
            </a:xfrm>
            <a:custGeom>
              <a:avLst/>
              <a:gdLst/>
              <a:ahLst/>
              <a:cxnLst/>
              <a:rect l="l" t="t" r="r" b="b"/>
              <a:pathLst>
                <a:path w="4915486" h="279560">
                  <a:moveTo>
                    <a:pt x="0" y="0"/>
                  </a:moveTo>
                  <a:lnTo>
                    <a:pt x="4915486" y="0"/>
                  </a:lnTo>
                  <a:lnTo>
                    <a:pt x="4915486" y="279560"/>
                  </a:lnTo>
                  <a:lnTo>
                    <a:pt x="0" y="279560"/>
                  </a:lnTo>
                  <a:close/>
                </a:path>
              </a:pathLst>
            </a:custGeom>
            <a:solidFill>
              <a:srgbClr val="4E6AFF"/>
            </a:solidFill>
          </p:spPr>
          <p:txBody>
            <a:bodyPr/>
            <a:lstStyle/>
            <a:p>
              <a:endParaRPr lang="en-US"/>
            </a:p>
          </p:txBody>
        </p:sp>
        <p:sp>
          <p:nvSpPr>
            <p:cNvPr id="4" name="TextBox 4"/>
            <p:cNvSpPr txBox="1"/>
            <p:nvPr/>
          </p:nvSpPr>
          <p:spPr>
            <a:xfrm>
              <a:off x="0" y="-38100"/>
              <a:ext cx="4915486" cy="31766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6053230" y="247159"/>
            <a:ext cx="297045" cy="297045"/>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US"/>
            </a:p>
          </p:txBody>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6507742" y="247159"/>
            <a:ext cx="297045" cy="297045"/>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US"/>
            </a:p>
          </p:txBody>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16962255" y="247159"/>
            <a:ext cx="297045" cy="297045"/>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US"/>
            </a:p>
          </p:txBody>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4609630" y="2947767"/>
            <a:ext cx="13572595" cy="5090379"/>
            <a:chOff x="0" y="0"/>
            <a:chExt cx="3463682" cy="1299048"/>
          </a:xfrm>
        </p:grpSpPr>
        <p:sp>
          <p:nvSpPr>
            <p:cNvPr id="15" name="Freeform 15"/>
            <p:cNvSpPr/>
            <p:nvPr/>
          </p:nvSpPr>
          <p:spPr>
            <a:xfrm>
              <a:off x="0" y="0"/>
              <a:ext cx="3463682" cy="1299048"/>
            </a:xfrm>
            <a:custGeom>
              <a:avLst/>
              <a:gdLst/>
              <a:ahLst/>
              <a:cxnLst/>
              <a:rect l="l" t="t" r="r" b="b"/>
              <a:pathLst>
                <a:path w="3463682" h="1299048">
                  <a:moveTo>
                    <a:pt x="0" y="0"/>
                  </a:moveTo>
                  <a:lnTo>
                    <a:pt x="3463682" y="0"/>
                  </a:lnTo>
                  <a:lnTo>
                    <a:pt x="3463682" y="1299048"/>
                  </a:lnTo>
                  <a:lnTo>
                    <a:pt x="0" y="1299048"/>
                  </a:lnTo>
                  <a:close/>
                </a:path>
              </a:pathLst>
            </a:custGeom>
            <a:solidFill>
              <a:srgbClr val="FFFFFF"/>
            </a:solidFill>
            <a:ln w="38100" cap="sq">
              <a:solidFill>
                <a:srgbClr val="4E6AFF"/>
              </a:solidFill>
              <a:prstDash val="solid"/>
              <a:miter/>
            </a:ln>
          </p:spPr>
          <p:txBody>
            <a:bodyPr/>
            <a:lstStyle/>
            <a:p>
              <a:endParaRPr lang="en-US"/>
            </a:p>
          </p:txBody>
        </p:sp>
        <p:sp>
          <p:nvSpPr>
            <p:cNvPr id="16" name="TextBox 16"/>
            <p:cNvSpPr txBox="1"/>
            <p:nvPr/>
          </p:nvSpPr>
          <p:spPr>
            <a:xfrm>
              <a:off x="0" y="-38100"/>
              <a:ext cx="3463682" cy="1337148"/>
            </a:xfrm>
            <a:prstGeom prst="rect">
              <a:avLst/>
            </a:prstGeom>
          </p:spPr>
          <p:txBody>
            <a:bodyPr lIns="50800" tIns="50800" rIns="50800" bIns="50800" rtlCol="0" anchor="ctr"/>
            <a:lstStyle/>
            <a:p>
              <a:pPr algn="ctr">
                <a:lnSpc>
                  <a:spcPts val="2659"/>
                </a:lnSpc>
              </a:pPr>
              <a:endParaRPr/>
            </a:p>
          </p:txBody>
        </p:sp>
      </p:grpSp>
      <p:sp>
        <p:nvSpPr>
          <p:cNvPr id="17" name="Freeform 17"/>
          <p:cNvSpPr/>
          <p:nvPr/>
        </p:nvSpPr>
        <p:spPr>
          <a:xfrm rot="5400000">
            <a:off x="-282380" y="2505850"/>
            <a:ext cx="6750523" cy="5974212"/>
          </a:xfrm>
          <a:custGeom>
            <a:avLst/>
            <a:gdLst/>
            <a:ahLst/>
            <a:cxnLst/>
            <a:rect l="l" t="t" r="r" b="b"/>
            <a:pathLst>
              <a:path w="6750523" h="5974212">
                <a:moveTo>
                  <a:pt x="0" y="0"/>
                </a:moveTo>
                <a:lnTo>
                  <a:pt x="6750522" y="0"/>
                </a:lnTo>
                <a:lnTo>
                  <a:pt x="6750522" y="5974212"/>
                </a:lnTo>
                <a:lnTo>
                  <a:pt x="0" y="597421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18" name="Group 18"/>
          <p:cNvGrpSpPr/>
          <p:nvPr/>
        </p:nvGrpSpPr>
        <p:grpSpPr>
          <a:xfrm>
            <a:off x="2819464" y="3108686"/>
            <a:ext cx="4768541" cy="4768541"/>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E6AFF"/>
            </a:solidFill>
          </p:spPr>
          <p:txBody>
            <a:bodyPr/>
            <a:lstStyle/>
            <a:p>
              <a:endParaRPr lang="en-US"/>
            </a:p>
          </p:txBody>
        </p:sp>
        <p:sp>
          <p:nvSpPr>
            <p:cNvPr id="20" name="TextBox 2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1" name="Group 21"/>
          <p:cNvGrpSpPr>
            <a:grpSpLocks noChangeAspect="1"/>
          </p:cNvGrpSpPr>
          <p:nvPr/>
        </p:nvGrpSpPr>
        <p:grpSpPr>
          <a:xfrm>
            <a:off x="3078014" y="3367244"/>
            <a:ext cx="4251440" cy="4251423"/>
            <a:chOff x="0" y="0"/>
            <a:chExt cx="6350000" cy="6349975"/>
          </a:xfrm>
        </p:grpSpPr>
        <p:sp>
          <p:nvSpPr>
            <p:cNvPr id="22" name="Freeform 22"/>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4"/>
              <a:stretch>
                <a:fillRect l="-25046" r="-25046"/>
              </a:stretch>
            </a:blipFill>
          </p:spPr>
          <p:txBody>
            <a:bodyPr/>
            <a:lstStyle/>
            <a:p>
              <a:endParaRPr lang="en-US"/>
            </a:p>
          </p:txBody>
        </p:sp>
      </p:grpSp>
      <p:grpSp>
        <p:nvGrpSpPr>
          <p:cNvPr id="23" name="Group 23"/>
          <p:cNvGrpSpPr/>
          <p:nvPr/>
        </p:nvGrpSpPr>
        <p:grpSpPr>
          <a:xfrm>
            <a:off x="721204" y="8950804"/>
            <a:ext cx="614993" cy="614993"/>
            <a:chOff x="0" y="0"/>
            <a:chExt cx="812800" cy="812800"/>
          </a:xfrm>
        </p:grpSpPr>
        <p:sp>
          <p:nvSpPr>
            <p:cNvPr id="24" name="Freeform 2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C99F"/>
            </a:solidFill>
          </p:spPr>
          <p:txBody>
            <a:bodyPr/>
            <a:lstStyle/>
            <a:p>
              <a:endParaRPr lang="en-US"/>
            </a:p>
          </p:txBody>
        </p:sp>
        <p:sp>
          <p:nvSpPr>
            <p:cNvPr id="25" name="TextBox 25"/>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6" name="Group 26"/>
          <p:cNvGrpSpPr/>
          <p:nvPr/>
        </p:nvGrpSpPr>
        <p:grpSpPr>
          <a:xfrm>
            <a:off x="5353376" y="1420116"/>
            <a:ext cx="614993" cy="614993"/>
            <a:chOff x="0" y="0"/>
            <a:chExt cx="812800" cy="812800"/>
          </a:xfrm>
        </p:grpSpPr>
        <p:sp>
          <p:nvSpPr>
            <p:cNvPr id="27" name="Freeform 2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E6AFF"/>
            </a:solidFill>
          </p:spPr>
          <p:txBody>
            <a:bodyPr/>
            <a:lstStyle/>
            <a:p>
              <a:endParaRPr lang="en-US"/>
            </a:p>
          </p:txBody>
        </p:sp>
        <p:sp>
          <p:nvSpPr>
            <p:cNvPr id="28" name="TextBox 28"/>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9" name="Group 29"/>
          <p:cNvGrpSpPr/>
          <p:nvPr/>
        </p:nvGrpSpPr>
        <p:grpSpPr>
          <a:xfrm>
            <a:off x="16611957" y="1669996"/>
            <a:ext cx="385661" cy="385661"/>
            <a:chOff x="0" y="0"/>
            <a:chExt cx="812800" cy="812800"/>
          </a:xfrm>
        </p:grpSpPr>
        <p:sp>
          <p:nvSpPr>
            <p:cNvPr id="30" name="Freeform 3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A100"/>
            </a:solidFill>
          </p:spPr>
          <p:txBody>
            <a:bodyPr/>
            <a:lstStyle/>
            <a:p>
              <a:endParaRPr lang="en-US"/>
            </a:p>
          </p:txBody>
        </p:sp>
        <p:sp>
          <p:nvSpPr>
            <p:cNvPr id="31" name="TextBox 31"/>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32" name="TextBox 32"/>
          <p:cNvSpPr txBox="1"/>
          <p:nvPr/>
        </p:nvSpPr>
        <p:spPr>
          <a:xfrm>
            <a:off x="9676548" y="2161264"/>
            <a:ext cx="5342447" cy="669925"/>
          </a:xfrm>
          <a:prstGeom prst="rect">
            <a:avLst/>
          </a:prstGeom>
        </p:spPr>
        <p:txBody>
          <a:bodyPr lIns="0" tIns="0" rIns="0" bIns="0" rtlCol="0" anchor="t">
            <a:spAutoFit/>
          </a:bodyPr>
          <a:lstStyle/>
          <a:p>
            <a:pPr marL="0" lvl="0" indent="0" algn="just">
              <a:lnSpc>
                <a:spcPts val="5599"/>
              </a:lnSpc>
            </a:pPr>
            <a:r>
              <a:rPr lang="en-US" sz="3999" b="1">
                <a:solidFill>
                  <a:srgbClr val="4E6AFF"/>
                </a:solidFill>
                <a:latin typeface="Literata Bold"/>
                <a:ea typeface="Literata Bold"/>
                <a:cs typeface="Literata Bold"/>
                <a:sym typeface="Literata Bold"/>
              </a:rPr>
              <a:t>PHẦN 1: GIỚI THIỆU</a:t>
            </a:r>
          </a:p>
        </p:txBody>
      </p:sp>
      <p:sp>
        <p:nvSpPr>
          <p:cNvPr id="33" name="TextBox 33"/>
          <p:cNvSpPr txBox="1"/>
          <p:nvPr/>
        </p:nvSpPr>
        <p:spPr>
          <a:xfrm>
            <a:off x="7635630" y="3505406"/>
            <a:ext cx="10339243" cy="3927475"/>
          </a:xfrm>
          <a:prstGeom prst="rect">
            <a:avLst/>
          </a:prstGeom>
        </p:spPr>
        <p:txBody>
          <a:bodyPr lIns="0" tIns="0" rIns="0" bIns="0" rtlCol="0" anchor="t">
            <a:spAutoFit/>
          </a:bodyPr>
          <a:lstStyle/>
          <a:p>
            <a:pPr algn="just">
              <a:lnSpc>
                <a:spcPts val="3499"/>
              </a:lnSpc>
            </a:pPr>
            <a:r>
              <a:rPr lang="en-US" sz="2499" b="1">
                <a:solidFill>
                  <a:srgbClr val="000000"/>
                </a:solidFill>
                <a:latin typeface="Literata Bold"/>
                <a:ea typeface="Literata Bold"/>
                <a:cs typeface="Literata Bold"/>
                <a:sym typeface="Literata Bold"/>
              </a:rPr>
              <a:t>Job Finder</a:t>
            </a:r>
            <a:r>
              <a:rPr lang="en-US" sz="2499">
                <a:solidFill>
                  <a:srgbClr val="000000"/>
                </a:solidFill>
                <a:latin typeface="Literata"/>
                <a:ea typeface="Literata"/>
                <a:cs typeface="Literata"/>
                <a:sym typeface="Literata"/>
              </a:rPr>
              <a:t> là một ứng dụng web được phát triển nhằm kết nối hiệu quả giữa ứng viên và nhà tuyển dụng. Hệ thống cung cấp các chức năng quản lý thông tin, tìm kiếm, gợi ý và hỗ trợ các bên liên quan, giúp tối ưu hóa quy trình tuyển dụng.</a:t>
            </a:r>
          </a:p>
          <a:p>
            <a:pPr algn="just">
              <a:lnSpc>
                <a:spcPts val="3499"/>
              </a:lnSpc>
            </a:pPr>
            <a:r>
              <a:rPr lang="en-US" sz="2499" b="1">
                <a:solidFill>
                  <a:srgbClr val="000000"/>
                </a:solidFill>
                <a:latin typeface="Literata Bold"/>
                <a:ea typeface="Literata Bold"/>
                <a:cs typeface="Literata Bold"/>
                <a:sym typeface="Literata Bold"/>
              </a:rPr>
              <a:t>🎯 Mục Tiêu</a:t>
            </a:r>
          </a:p>
          <a:p>
            <a:pPr algn="just">
              <a:lnSpc>
                <a:spcPts val="3499"/>
              </a:lnSpc>
            </a:pPr>
            <a:r>
              <a:rPr lang="en-US" sz="2499">
                <a:solidFill>
                  <a:srgbClr val="000000"/>
                </a:solidFill>
                <a:latin typeface="Literata"/>
                <a:ea typeface="Literata"/>
                <a:cs typeface="Literata"/>
                <a:sym typeface="Literata"/>
              </a:rPr>
              <a:t>- Tạo nền tảng giúp ứng viên và nhà tuyển dụng dễ dàng kết nối.</a:t>
            </a:r>
          </a:p>
          <a:p>
            <a:pPr algn="just">
              <a:lnSpc>
                <a:spcPts val="3499"/>
              </a:lnSpc>
            </a:pPr>
            <a:r>
              <a:rPr lang="en-US" sz="2499">
                <a:solidFill>
                  <a:srgbClr val="000000"/>
                </a:solidFill>
                <a:latin typeface="Literata"/>
                <a:ea typeface="Literata"/>
                <a:cs typeface="Literata"/>
                <a:sym typeface="Literata"/>
              </a:rPr>
              <a:t>- Cung cấp các tính năng quản lý thông tin, gợi ý kỹ năng, tìm kiếm ứng viên và công việc.</a:t>
            </a:r>
          </a:p>
          <a:p>
            <a:pPr algn="just">
              <a:lnSpc>
                <a:spcPts val="3499"/>
              </a:lnSpc>
              <a:spcBef>
                <a:spcPct val="0"/>
              </a:spcBef>
            </a:pPr>
            <a:r>
              <a:rPr lang="en-US" sz="2499">
                <a:solidFill>
                  <a:srgbClr val="000000"/>
                </a:solidFill>
                <a:latin typeface="Literata"/>
                <a:ea typeface="Literata"/>
                <a:cs typeface="Literata"/>
                <a:sym typeface="Literata"/>
              </a:rPr>
              <a:t>- Hỗ trợ gửi thông báo qua email, nâng cao trải nghiệm người dùng.</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87744" y="-283567"/>
            <a:ext cx="18663487" cy="1061453"/>
            <a:chOff x="0" y="0"/>
            <a:chExt cx="4915486" cy="279560"/>
          </a:xfrm>
        </p:grpSpPr>
        <p:sp>
          <p:nvSpPr>
            <p:cNvPr id="3" name="Freeform 3"/>
            <p:cNvSpPr/>
            <p:nvPr/>
          </p:nvSpPr>
          <p:spPr>
            <a:xfrm>
              <a:off x="0" y="0"/>
              <a:ext cx="4915486" cy="279560"/>
            </a:xfrm>
            <a:custGeom>
              <a:avLst/>
              <a:gdLst/>
              <a:ahLst/>
              <a:cxnLst/>
              <a:rect l="l" t="t" r="r" b="b"/>
              <a:pathLst>
                <a:path w="4915486" h="279560">
                  <a:moveTo>
                    <a:pt x="0" y="0"/>
                  </a:moveTo>
                  <a:lnTo>
                    <a:pt x="4915486" y="0"/>
                  </a:lnTo>
                  <a:lnTo>
                    <a:pt x="4915486" y="279560"/>
                  </a:lnTo>
                  <a:lnTo>
                    <a:pt x="0" y="279560"/>
                  </a:lnTo>
                  <a:close/>
                </a:path>
              </a:pathLst>
            </a:custGeom>
            <a:solidFill>
              <a:srgbClr val="4E6AFF"/>
            </a:solidFill>
          </p:spPr>
          <p:txBody>
            <a:bodyPr/>
            <a:lstStyle/>
            <a:p>
              <a:endParaRPr lang="en-US"/>
            </a:p>
          </p:txBody>
        </p:sp>
        <p:sp>
          <p:nvSpPr>
            <p:cNvPr id="4" name="TextBox 4"/>
            <p:cNvSpPr txBox="1"/>
            <p:nvPr/>
          </p:nvSpPr>
          <p:spPr>
            <a:xfrm>
              <a:off x="0" y="-38100"/>
              <a:ext cx="4915486" cy="31766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6053230" y="247159"/>
            <a:ext cx="297045" cy="297045"/>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US"/>
            </a:p>
          </p:txBody>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6507742" y="247159"/>
            <a:ext cx="297045" cy="297045"/>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US"/>
            </a:p>
          </p:txBody>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16962255" y="247159"/>
            <a:ext cx="297045" cy="297045"/>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US"/>
            </a:p>
          </p:txBody>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16725117" y="1330325"/>
            <a:ext cx="385661" cy="385661"/>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A100"/>
            </a:solidFill>
          </p:spPr>
          <p:txBody>
            <a:bodyPr/>
            <a:lstStyle/>
            <a:p>
              <a:endParaRPr lang="en-US"/>
            </a:p>
          </p:txBody>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7" name="Freeform 17"/>
          <p:cNvSpPr/>
          <p:nvPr/>
        </p:nvSpPr>
        <p:spPr>
          <a:xfrm>
            <a:off x="2374195" y="2089150"/>
            <a:ext cx="13765929" cy="7209906"/>
          </a:xfrm>
          <a:custGeom>
            <a:avLst/>
            <a:gdLst/>
            <a:ahLst/>
            <a:cxnLst/>
            <a:rect l="l" t="t" r="r" b="b"/>
            <a:pathLst>
              <a:path w="13765929" h="7209906">
                <a:moveTo>
                  <a:pt x="0" y="0"/>
                </a:moveTo>
                <a:lnTo>
                  <a:pt x="13765929" y="0"/>
                </a:lnTo>
                <a:lnTo>
                  <a:pt x="13765929" y="7209906"/>
                </a:lnTo>
                <a:lnTo>
                  <a:pt x="0" y="7209906"/>
                </a:lnTo>
                <a:lnTo>
                  <a:pt x="0" y="0"/>
                </a:lnTo>
                <a:close/>
              </a:path>
            </a:pathLst>
          </a:custGeom>
          <a:blipFill>
            <a:blip r:embed="rId2"/>
            <a:stretch>
              <a:fillRect t="-857" b="-857"/>
            </a:stretch>
          </a:blipFill>
        </p:spPr>
        <p:txBody>
          <a:bodyPr/>
          <a:lstStyle/>
          <a:p>
            <a:endParaRPr lang="en-US"/>
          </a:p>
        </p:txBody>
      </p:sp>
      <p:sp>
        <p:nvSpPr>
          <p:cNvPr id="18" name="TextBox 18"/>
          <p:cNvSpPr txBox="1"/>
          <p:nvPr/>
        </p:nvSpPr>
        <p:spPr>
          <a:xfrm>
            <a:off x="3153153" y="962025"/>
            <a:ext cx="12208013" cy="669925"/>
          </a:xfrm>
          <a:prstGeom prst="rect">
            <a:avLst/>
          </a:prstGeom>
        </p:spPr>
        <p:txBody>
          <a:bodyPr lIns="0" tIns="0" rIns="0" bIns="0" rtlCol="0" anchor="t">
            <a:spAutoFit/>
          </a:bodyPr>
          <a:lstStyle/>
          <a:p>
            <a:pPr marL="0" lvl="0" indent="0" algn="ctr">
              <a:lnSpc>
                <a:spcPts val="5599"/>
              </a:lnSpc>
            </a:pPr>
            <a:r>
              <a:rPr lang="en-US" sz="3999" b="1">
                <a:solidFill>
                  <a:srgbClr val="4E6AFF"/>
                </a:solidFill>
                <a:latin typeface="Literata Bold"/>
                <a:ea typeface="Literata Bold"/>
                <a:cs typeface="Literata Bold"/>
                <a:sym typeface="Literata Bold"/>
              </a:rPr>
              <a:t>Giao diện thông tin chi tiết của 1 jobs</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87744" y="-283567"/>
            <a:ext cx="18663487" cy="1061453"/>
            <a:chOff x="0" y="0"/>
            <a:chExt cx="4915486" cy="279560"/>
          </a:xfrm>
        </p:grpSpPr>
        <p:sp>
          <p:nvSpPr>
            <p:cNvPr id="3" name="Freeform 3"/>
            <p:cNvSpPr/>
            <p:nvPr/>
          </p:nvSpPr>
          <p:spPr>
            <a:xfrm>
              <a:off x="0" y="0"/>
              <a:ext cx="4915486" cy="279560"/>
            </a:xfrm>
            <a:custGeom>
              <a:avLst/>
              <a:gdLst/>
              <a:ahLst/>
              <a:cxnLst/>
              <a:rect l="l" t="t" r="r" b="b"/>
              <a:pathLst>
                <a:path w="4915486" h="279560">
                  <a:moveTo>
                    <a:pt x="0" y="0"/>
                  </a:moveTo>
                  <a:lnTo>
                    <a:pt x="4915486" y="0"/>
                  </a:lnTo>
                  <a:lnTo>
                    <a:pt x="4915486" y="279560"/>
                  </a:lnTo>
                  <a:lnTo>
                    <a:pt x="0" y="279560"/>
                  </a:lnTo>
                  <a:close/>
                </a:path>
              </a:pathLst>
            </a:custGeom>
            <a:solidFill>
              <a:srgbClr val="4E6AFF"/>
            </a:solidFill>
          </p:spPr>
          <p:txBody>
            <a:bodyPr/>
            <a:lstStyle/>
            <a:p>
              <a:endParaRPr lang="en-US"/>
            </a:p>
          </p:txBody>
        </p:sp>
        <p:sp>
          <p:nvSpPr>
            <p:cNvPr id="4" name="TextBox 4"/>
            <p:cNvSpPr txBox="1"/>
            <p:nvPr/>
          </p:nvSpPr>
          <p:spPr>
            <a:xfrm>
              <a:off x="0" y="-38100"/>
              <a:ext cx="4915486" cy="31766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6053230" y="247159"/>
            <a:ext cx="297045" cy="297045"/>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US"/>
            </a:p>
          </p:txBody>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6507742" y="247159"/>
            <a:ext cx="297045" cy="297045"/>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US"/>
            </a:p>
          </p:txBody>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16962255" y="247159"/>
            <a:ext cx="297045" cy="297045"/>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US"/>
            </a:p>
          </p:txBody>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16725117" y="1330325"/>
            <a:ext cx="385661" cy="385661"/>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A100"/>
            </a:solidFill>
          </p:spPr>
          <p:txBody>
            <a:bodyPr/>
            <a:lstStyle/>
            <a:p>
              <a:endParaRPr lang="en-US"/>
            </a:p>
          </p:txBody>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7" name="Freeform 17"/>
          <p:cNvSpPr/>
          <p:nvPr/>
        </p:nvSpPr>
        <p:spPr>
          <a:xfrm>
            <a:off x="2374195" y="2089150"/>
            <a:ext cx="13765929" cy="7209906"/>
          </a:xfrm>
          <a:custGeom>
            <a:avLst/>
            <a:gdLst/>
            <a:ahLst/>
            <a:cxnLst/>
            <a:rect l="l" t="t" r="r" b="b"/>
            <a:pathLst>
              <a:path w="13765929" h="7209906">
                <a:moveTo>
                  <a:pt x="0" y="0"/>
                </a:moveTo>
                <a:lnTo>
                  <a:pt x="13765929" y="0"/>
                </a:lnTo>
                <a:lnTo>
                  <a:pt x="13765929" y="7209906"/>
                </a:lnTo>
                <a:lnTo>
                  <a:pt x="0" y="7209906"/>
                </a:lnTo>
                <a:lnTo>
                  <a:pt x="0" y="0"/>
                </a:lnTo>
                <a:close/>
              </a:path>
            </a:pathLst>
          </a:custGeom>
          <a:blipFill>
            <a:blip r:embed="rId2"/>
            <a:stretch>
              <a:fillRect l="-3944" r="-3944"/>
            </a:stretch>
          </a:blipFill>
        </p:spPr>
        <p:txBody>
          <a:bodyPr/>
          <a:lstStyle/>
          <a:p>
            <a:endParaRPr lang="en-US"/>
          </a:p>
        </p:txBody>
      </p:sp>
      <p:sp>
        <p:nvSpPr>
          <p:cNvPr id="18" name="TextBox 18"/>
          <p:cNvSpPr txBox="1"/>
          <p:nvPr/>
        </p:nvSpPr>
        <p:spPr>
          <a:xfrm>
            <a:off x="3153153" y="962025"/>
            <a:ext cx="12208013" cy="669925"/>
          </a:xfrm>
          <a:prstGeom prst="rect">
            <a:avLst/>
          </a:prstGeom>
        </p:spPr>
        <p:txBody>
          <a:bodyPr lIns="0" tIns="0" rIns="0" bIns="0" rtlCol="0" anchor="t">
            <a:spAutoFit/>
          </a:bodyPr>
          <a:lstStyle/>
          <a:p>
            <a:pPr marL="0" lvl="0" indent="0" algn="ctr">
              <a:lnSpc>
                <a:spcPts val="5599"/>
              </a:lnSpc>
            </a:pPr>
            <a:r>
              <a:rPr lang="en-US" sz="3999" b="1">
                <a:solidFill>
                  <a:srgbClr val="4E6AFF"/>
                </a:solidFill>
                <a:latin typeface="Literata Bold"/>
                <a:ea typeface="Literata Bold"/>
                <a:cs typeface="Literata Bold"/>
                <a:sym typeface="Literata Bold"/>
              </a:rPr>
              <a:t>Giao diện cập nhật thông tin của 1 jobs</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87744" y="-283567"/>
            <a:ext cx="18663487" cy="1061453"/>
            <a:chOff x="0" y="0"/>
            <a:chExt cx="4915486" cy="279560"/>
          </a:xfrm>
        </p:grpSpPr>
        <p:sp>
          <p:nvSpPr>
            <p:cNvPr id="3" name="Freeform 3"/>
            <p:cNvSpPr/>
            <p:nvPr/>
          </p:nvSpPr>
          <p:spPr>
            <a:xfrm>
              <a:off x="0" y="0"/>
              <a:ext cx="4915486" cy="279560"/>
            </a:xfrm>
            <a:custGeom>
              <a:avLst/>
              <a:gdLst/>
              <a:ahLst/>
              <a:cxnLst/>
              <a:rect l="l" t="t" r="r" b="b"/>
              <a:pathLst>
                <a:path w="4915486" h="279560">
                  <a:moveTo>
                    <a:pt x="0" y="0"/>
                  </a:moveTo>
                  <a:lnTo>
                    <a:pt x="4915486" y="0"/>
                  </a:lnTo>
                  <a:lnTo>
                    <a:pt x="4915486" y="279560"/>
                  </a:lnTo>
                  <a:lnTo>
                    <a:pt x="0" y="279560"/>
                  </a:lnTo>
                  <a:close/>
                </a:path>
              </a:pathLst>
            </a:custGeom>
            <a:solidFill>
              <a:srgbClr val="4E6AFF"/>
            </a:solidFill>
          </p:spPr>
          <p:txBody>
            <a:bodyPr/>
            <a:lstStyle/>
            <a:p>
              <a:endParaRPr lang="en-US"/>
            </a:p>
          </p:txBody>
        </p:sp>
        <p:sp>
          <p:nvSpPr>
            <p:cNvPr id="4" name="TextBox 4"/>
            <p:cNvSpPr txBox="1"/>
            <p:nvPr/>
          </p:nvSpPr>
          <p:spPr>
            <a:xfrm>
              <a:off x="0" y="-38100"/>
              <a:ext cx="4915486" cy="31766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6053230" y="247159"/>
            <a:ext cx="297045" cy="297045"/>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US"/>
            </a:p>
          </p:txBody>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6507742" y="247159"/>
            <a:ext cx="297045" cy="297045"/>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US"/>
            </a:p>
          </p:txBody>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16962255" y="247159"/>
            <a:ext cx="297045" cy="297045"/>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US"/>
            </a:p>
          </p:txBody>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16725117" y="1330325"/>
            <a:ext cx="385661" cy="385661"/>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A100"/>
            </a:solidFill>
          </p:spPr>
          <p:txBody>
            <a:bodyPr/>
            <a:lstStyle/>
            <a:p>
              <a:endParaRPr lang="en-US"/>
            </a:p>
          </p:txBody>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7" name="Freeform 17"/>
          <p:cNvSpPr/>
          <p:nvPr/>
        </p:nvSpPr>
        <p:spPr>
          <a:xfrm>
            <a:off x="2374195" y="2089150"/>
            <a:ext cx="13765929" cy="7209906"/>
          </a:xfrm>
          <a:custGeom>
            <a:avLst/>
            <a:gdLst/>
            <a:ahLst/>
            <a:cxnLst/>
            <a:rect l="l" t="t" r="r" b="b"/>
            <a:pathLst>
              <a:path w="13765929" h="7209906">
                <a:moveTo>
                  <a:pt x="0" y="0"/>
                </a:moveTo>
                <a:lnTo>
                  <a:pt x="13765929" y="0"/>
                </a:lnTo>
                <a:lnTo>
                  <a:pt x="13765929" y="7209906"/>
                </a:lnTo>
                <a:lnTo>
                  <a:pt x="0" y="7209906"/>
                </a:lnTo>
                <a:lnTo>
                  <a:pt x="0" y="0"/>
                </a:lnTo>
                <a:close/>
              </a:path>
            </a:pathLst>
          </a:custGeom>
          <a:blipFill>
            <a:blip r:embed="rId2"/>
            <a:stretch>
              <a:fillRect l="-4147" r="-4147"/>
            </a:stretch>
          </a:blipFill>
        </p:spPr>
        <p:txBody>
          <a:bodyPr/>
          <a:lstStyle/>
          <a:p>
            <a:endParaRPr lang="en-US"/>
          </a:p>
        </p:txBody>
      </p:sp>
      <p:sp>
        <p:nvSpPr>
          <p:cNvPr id="18" name="TextBox 18"/>
          <p:cNvSpPr txBox="1"/>
          <p:nvPr/>
        </p:nvSpPr>
        <p:spPr>
          <a:xfrm>
            <a:off x="3153153" y="962025"/>
            <a:ext cx="12208013" cy="669925"/>
          </a:xfrm>
          <a:prstGeom prst="rect">
            <a:avLst/>
          </a:prstGeom>
        </p:spPr>
        <p:txBody>
          <a:bodyPr lIns="0" tIns="0" rIns="0" bIns="0" rtlCol="0" anchor="t">
            <a:spAutoFit/>
          </a:bodyPr>
          <a:lstStyle/>
          <a:p>
            <a:pPr marL="0" lvl="0" indent="0" algn="ctr">
              <a:lnSpc>
                <a:spcPts val="5599"/>
              </a:lnSpc>
            </a:pPr>
            <a:r>
              <a:rPr lang="en-US" sz="3999" b="1">
                <a:solidFill>
                  <a:srgbClr val="4E6AFF"/>
                </a:solidFill>
                <a:latin typeface="Literata Bold"/>
                <a:ea typeface="Literata Bold"/>
                <a:cs typeface="Literata Bold"/>
                <a:sym typeface="Literata Bold"/>
              </a:rPr>
              <a:t>Giao diện cập nhật thông tin của 1 jobs</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87744" y="-283567"/>
            <a:ext cx="18663487" cy="1061453"/>
            <a:chOff x="0" y="0"/>
            <a:chExt cx="4915486" cy="279560"/>
          </a:xfrm>
        </p:grpSpPr>
        <p:sp>
          <p:nvSpPr>
            <p:cNvPr id="3" name="Freeform 3"/>
            <p:cNvSpPr/>
            <p:nvPr/>
          </p:nvSpPr>
          <p:spPr>
            <a:xfrm>
              <a:off x="0" y="0"/>
              <a:ext cx="4915486" cy="279560"/>
            </a:xfrm>
            <a:custGeom>
              <a:avLst/>
              <a:gdLst/>
              <a:ahLst/>
              <a:cxnLst/>
              <a:rect l="l" t="t" r="r" b="b"/>
              <a:pathLst>
                <a:path w="4915486" h="279560">
                  <a:moveTo>
                    <a:pt x="0" y="0"/>
                  </a:moveTo>
                  <a:lnTo>
                    <a:pt x="4915486" y="0"/>
                  </a:lnTo>
                  <a:lnTo>
                    <a:pt x="4915486" y="279560"/>
                  </a:lnTo>
                  <a:lnTo>
                    <a:pt x="0" y="279560"/>
                  </a:lnTo>
                  <a:close/>
                </a:path>
              </a:pathLst>
            </a:custGeom>
            <a:solidFill>
              <a:srgbClr val="4E6AFF"/>
            </a:solidFill>
          </p:spPr>
          <p:txBody>
            <a:bodyPr/>
            <a:lstStyle/>
            <a:p>
              <a:endParaRPr lang="en-US"/>
            </a:p>
          </p:txBody>
        </p:sp>
        <p:sp>
          <p:nvSpPr>
            <p:cNvPr id="4" name="TextBox 4"/>
            <p:cNvSpPr txBox="1"/>
            <p:nvPr/>
          </p:nvSpPr>
          <p:spPr>
            <a:xfrm>
              <a:off x="0" y="-38100"/>
              <a:ext cx="4915486" cy="31766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6053230" y="247159"/>
            <a:ext cx="297045" cy="297045"/>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US"/>
            </a:p>
          </p:txBody>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6507742" y="247159"/>
            <a:ext cx="297045" cy="297045"/>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US"/>
            </a:p>
          </p:txBody>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16962255" y="247159"/>
            <a:ext cx="297045" cy="297045"/>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US"/>
            </a:p>
          </p:txBody>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16725117" y="1330325"/>
            <a:ext cx="385661" cy="385661"/>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A100"/>
            </a:solidFill>
          </p:spPr>
          <p:txBody>
            <a:bodyPr/>
            <a:lstStyle/>
            <a:p>
              <a:endParaRPr lang="en-US"/>
            </a:p>
          </p:txBody>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7" name="Freeform 17"/>
          <p:cNvSpPr/>
          <p:nvPr/>
        </p:nvSpPr>
        <p:spPr>
          <a:xfrm>
            <a:off x="2374195" y="2089150"/>
            <a:ext cx="13765929" cy="7209906"/>
          </a:xfrm>
          <a:custGeom>
            <a:avLst/>
            <a:gdLst/>
            <a:ahLst/>
            <a:cxnLst/>
            <a:rect l="l" t="t" r="r" b="b"/>
            <a:pathLst>
              <a:path w="13765929" h="7209906">
                <a:moveTo>
                  <a:pt x="0" y="0"/>
                </a:moveTo>
                <a:lnTo>
                  <a:pt x="13765929" y="0"/>
                </a:lnTo>
                <a:lnTo>
                  <a:pt x="13765929" y="7209906"/>
                </a:lnTo>
                <a:lnTo>
                  <a:pt x="0" y="7209906"/>
                </a:lnTo>
                <a:lnTo>
                  <a:pt x="0" y="0"/>
                </a:lnTo>
                <a:close/>
              </a:path>
            </a:pathLst>
          </a:custGeom>
          <a:blipFill>
            <a:blip r:embed="rId2"/>
            <a:stretch>
              <a:fillRect t="-857" b="-857"/>
            </a:stretch>
          </a:blipFill>
        </p:spPr>
        <p:txBody>
          <a:bodyPr/>
          <a:lstStyle/>
          <a:p>
            <a:endParaRPr lang="en-US"/>
          </a:p>
        </p:txBody>
      </p:sp>
      <p:sp>
        <p:nvSpPr>
          <p:cNvPr id="18" name="TextBox 18"/>
          <p:cNvSpPr txBox="1"/>
          <p:nvPr/>
        </p:nvSpPr>
        <p:spPr>
          <a:xfrm>
            <a:off x="2505497" y="962025"/>
            <a:ext cx="13503325" cy="669925"/>
          </a:xfrm>
          <a:prstGeom prst="rect">
            <a:avLst/>
          </a:prstGeom>
        </p:spPr>
        <p:txBody>
          <a:bodyPr lIns="0" tIns="0" rIns="0" bIns="0" rtlCol="0" anchor="t">
            <a:spAutoFit/>
          </a:bodyPr>
          <a:lstStyle/>
          <a:p>
            <a:pPr marL="0" lvl="0" indent="0" algn="ctr">
              <a:lnSpc>
                <a:spcPts val="5599"/>
              </a:lnSpc>
            </a:pPr>
            <a:r>
              <a:rPr lang="en-US" sz="3999" b="1">
                <a:solidFill>
                  <a:srgbClr val="4E6AFF"/>
                </a:solidFill>
                <a:latin typeface="Literata Bold"/>
                <a:ea typeface="Literata Bold"/>
                <a:cs typeface="Literata Bold"/>
                <a:sym typeface="Literata Bold"/>
              </a:rPr>
              <a:t>Giao diện các công việc đang tuyển với 1 kĩ năng nào đó</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87744" y="-283567"/>
            <a:ext cx="18663487" cy="1061453"/>
            <a:chOff x="0" y="0"/>
            <a:chExt cx="4915486" cy="279560"/>
          </a:xfrm>
        </p:grpSpPr>
        <p:sp>
          <p:nvSpPr>
            <p:cNvPr id="3" name="Freeform 3"/>
            <p:cNvSpPr/>
            <p:nvPr/>
          </p:nvSpPr>
          <p:spPr>
            <a:xfrm>
              <a:off x="0" y="0"/>
              <a:ext cx="4915486" cy="279560"/>
            </a:xfrm>
            <a:custGeom>
              <a:avLst/>
              <a:gdLst/>
              <a:ahLst/>
              <a:cxnLst/>
              <a:rect l="l" t="t" r="r" b="b"/>
              <a:pathLst>
                <a:path w="4915486" h="279560">
                  <a:moveTo>
                    <a:pt x="0" y="0"/>
                  </a:moveTo>
                  <a:lnTo>
                    <a:pt x="4915486" y="0"/>
                  </a:lnTo>
                  <a:lnTo>
                    <a:pt x="4915486" y="279560"/>
                  </a:lnTo>
                  <a:lnTo>
                    <a:pt x="0" y="279560"/>
                  </a:lnTo>
                  <a:close/>
                </a:path>
              </a:pathLst>
            </a:custGeom>
            <a:solidFill>
              <a:srgbClr val="4E6AFF"/>
            </a:solidFill>
          </p:spPr>
          <p:txBody>
            <a:bodyPr/>
            <a:lstStyle/>
            <a:p>
              <a:endParaRPr lang="en-US"/>
            </a:p>
          </p:txBody>
        </p:sp>
        <p:sp>
          <p:nvSpPr>
            <p:cNvPr id="4" name="TextBox 4"/>
            <p:cNvSpPr txBox="1"/>
            <p:nvPr/>
          </p:nvSpPr>
          <p:spPr>
            <a:xfrm>
              <a:off x="0" y="-38100"/>
              <a:ext cx="4915486" cy="31766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6053230" y="247159"/>
            <a:ext cx="297045" cy="297045"/>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US"/>
            </a:p>
          </p:txBody>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6507742" y="247159"/>
            <a:ext cx="297045" cy="297045"/>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US"/>
            </a:p>
          </p:txBody>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16962255" y="247159"/>
            <a:ext cx="297045" cy="297045"/>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US"/>
            </a:p>
          </p:txBody>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16725117" y="1330325"/>
            <a:ext cx="385661" cy="385661"/>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A100"/>
            </a:solidFill>
          </p:spPr>
          <p:txBody>
            <a:bodyPr/>
            <a:lstStyle/>
            <a:p>
              <a:endParaRPr lang="en-US"/>
            </a:p>
          </p:txBody>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7" name="Freeform 17"/>
          <p:cNvSpPr/>
          <p:nvPr/>
        </p:nvSpPr>
        <p:spPr>
          <a:xfrm>
            <a:off x="2374195" y="2089150"/>
            <a:ext cx="13765929" cy="7209906"/>
          </a:xfrm>
          <a:custGeom>
            <a:avLst/>
            <a:gdLst/>
            <a:ahLst/>
            <a:cxnLst/>
            <a:rect l="l" t="t" r="r" b="b"/>
            <a:pathLst>
              <a:path w="13765929" h="7209906">
                <a:moveTo>
                  <a:pt x="0" y="0"/>
                </a:moveTo>
                <a:lnTo>
                  <a:pt x="13765929" y="0"/>
                </a:lnTo>
                <a:lnTo>
                  <a:pt x="13765929" y="7209906"/>
                </a:lnTo>
                <a:lnTo>
                  <a:pt x="0" y="7209906"/>
                </a:lnTo>
                <a:lnTo>
                  <a:pt x="0" y="0"/>
                </a:lnTo>
                <a:close/>
              </a:path>
            </a:pathLst>
          </a:custGeom>
          <a:blipFill>
            <a:blip r:embed="rId2"/>
            <a:stretch>
              <a:fillRect t="-1724" b="-1724"/>
            </a:stretch>
          </a:blipFill>
        </p:spPr>
        <p:txBody>
          <a:bodyPr/>
          <a:lstStyle/>
          <a:p>
            <a:endParaRPr lang="en-US"/>
          </a:p>
        </p:txBody>
      </p:sp>
      <p:sp>
        <p:nvSpPr>
          <p:cNvPr id="18" name="TextBox 18"/>
          <p:cNvSpPr txBox="1"/>
          <p:nvPr/>
        </p:nvSpPr>
        <p:spPr>
          <a:xfrm>
            <a:off x="1685603" y="962025"/>
            <a:ext cx="15143113" cy="669925"/>
          </a:xfrm>
          <a:prstGeom prst="rect">
            <a:avLst/>
          </a:prstGeom>
        </p:spPr>
        <p:txBody>
          <a:bodyPr lIns="0" tIns="0" rIns="0" bIns="0" rtlCol="0" anchor="t">
            <a:spAutoFit/>
          </a:bodyPr>
          <a:lstStyle/>
          <a:p>
            <a:pPr marL="0" lvl="0" indent="0" algn="ctr">
              <a:lnSpc>
                <a:spcPts val="5599"/>
              </a:lnSpc>
            </a:pPr>
            <a:r>
              <a:rPr lang="en-US" sz="3999" b="1">
                <a:solidFill>
                  <a:srgbClr val="4E6AFF"/>
                </a:solidFill>
                <a:latin typeface="Literata Bold"/>
                <a:ea typeface="Literata Bold"/>
                <a:cs typeface="Literata Bold"/>
                <a:sym typeface="Literata Bold"/>
              </a:rPr>
              <a:t>Giao diện gợi ý ứng cử viên phù hợp với công việc đang tuyển</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87744" y="-283567"/>
            <a:ext cx="18663487" cy="1061453"/>
            <a:chOff x="0" y="0"/>
            <a:chExt cx="4915486" cy="279560"/>
          </a:xfrm>
        </p:grpSpPr>
        <p:sp>
          <p:nvSpPr>
            <p:cNvPr id="3" name="Freeform 3"/>
            <p:cNvSpPr/>
            <p:nvPr/>
          </p:nvSpPr>
          <p:spPr>
            <a:xfrm>
              <a:off x="0" y="0"/>
              <a:ext cx="4915486" cy="279560"/>
            </a:xfrm>
            <a:custGeom>
              <a:avLst/>
              <a:gdLst/>
              <a:ahLst/>
              <a:cxnLst/>
              <a:rect l="l" t="t" r="r" b="b"/>
              <a:pathLst>
                <a:path w="4915486" h="279560">
                  <a:moveTo>
                    <a:pt x="0" y="0"/>
                  </a:moveTo>
                  <a:lnTo>
                    <a:pt x="4915486" y="0"/>
                  </a:lnTo>
                  <a:lnTo>
                    <a:pt x="4915486" y="279560"/>
                  </a:lnTo>
                  <a:lnTo>
                    <a:pt x="0" y="279560"/>
                  </a:lnTo>
                  <a:close/>
                </a:path>
              </a:pathLst>
            </a:custGeom>
            <a:solidFill>
              <a:srgbClr val="4E6AFF"/>
            </a:solidFill>
          </p:spPr>
          <p:txBody>
            <a:bodyPr/>
            <a:lstStyle/>
            <a:p>
              <a:endParaRPr lang="en-US"/>
            </a:p>
          </p:txBody>
        </p:sp>
        <p:sp>
          <p:nvSpPr>
            <p:cNvPr id="4" name="TextBox 4"/>
            <p:cNvSpPr txBox="1"/>
            <p:nvPr/>
          </p:nvSpPr>
          <p:spPr>
            <a:xfrm>
              <a:off x="0" y="-38100"/>
              <a:ext cx="4915486" cy="31766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6053230" y="247159"/>
            <a:ext cx="297045" cy="297045"/>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US"/>
            </a:p>
          </p:txBody>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6507742" y="247159"/>
            <a:ext cx="297045" cy="297045"/>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US"/>
            </a:p>
          </p:txBody>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16962255" y="247159"/>
            <a:ext cx="297045" cy="297045"/>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US"/>
            </a:p>
          </p:txBody>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16725117" y="1330325"/>
            <a:ext cx="385661" cy="385661"/>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A100"/>
            </a:solidFill>
          </p:spPr>
          <p:txBody>
            <a:bodyPr/>
            <a:lstStyle/>
            <a:p>
              <a:endParaRPr lang="en-US"/>
            </a:p>
          </p:txBody>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7" name="Freeform 17"/>
          <p:cNvSpPr/>
          <p:nvPr/>
        </p:nvSpPr>
        <p:spPr>
          <a:xfrm>
            <a:off x="2374195" y="2089150"/>
            <a:ext cx="13765929" cy="7209906"/>
          </a:xfrm>
          <a:custGeom>
            <a:avLst/>
            <a:gdLst/>
            <a:ahLst/>
            <a:cxnLst/>
            <a:rect l="l" t="t" r="r" b="b"/>
            <a:pathLst>
              <a:path w="13765929" h="7209906">
                <a:moveTo>
                  <a:pt x="0" y="0"/>
                </a:moveTo>
                <a:lnTo>
                  <a:pt x="13765929" y="0"/>
                </a:lnTo>
                <a:lnTo>
                  <a:pt x="13765929" y="7209906"/>
                </a:lnTo>
                <a:lnTo>
                  <a:pt x="0" y="7209906"/>
                </a:lnTo>
                <a:lnTo>
                  <a:pt x="0" y="0"/>
                </a:lnTo>
                <a:close/>
              </a:path>
            </a:pathLst>
          </a:custGeom>
          <a:blipFill>
            <a:blip r:embed="rId2"/>
            <a:stretch>
              <a:fillRect t="-1551" b="-1551"/>
            </a:stretch>
          </a:blipFill>
        </p:spPr>
        <p:txBody>
          <a:bodyPr/>
          <a:lstStyle/>
          <a:p>
            <a:endParaRPr lang="en-US"/>
          </a:p>
        </p:txBody>
      </p:sp>
      <p:sp>
        <p:nvSpPr>
          <p:cNvPr id="18" name="TextBox 18"/>
          <p:cNvSpPr txBox="1"/>
          <p:nvPr/>
        </p:nvSpPr>
        <p:spPr>
          <a:xfrm>
            <a:off x="3153153" y="962025"/>
            <a:ext cx="12208013" cy="669925"/>
          </a:xfrm>
          <a:prstGeom prst="rect">
            <a:avLst/>
          </a:prstGeom>
        </p:spPr>
        <p:txBody>
          <a:bodyPr lIns="0" tIns="0" rIns="0" bIns="0" rtlCol="0" anchor="t">
            <a:spAutoFit/>
          </a:bodyPr>
          <a:lstStyle/>
          <a:p>
            <a:pPr marL="0" lvl="0" indent="0" algn="ctr">
              <a:lnSpc>
                <a:spcPts val="5599"/>
              </a:lnSpc>
            </a:pPr>
            <a:r>
              <a:rPr lang="en-US" sz="3999" b="1">
                <a:solidFill>
                  <a:srgbClr val="4E6AFF"/>
                </a:solidFill>
                <a:latin typeface="Literata Bold"/>
                <a:ea typeface="Literata Bold"/>
                <a:cs typeface="Literata Bold"/>
                <a:sym typeface="Literata Bold"/>
              </a:rPr>
              <a:t>Giao diện chính companies</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87744" y="-283567"/>
            <a:ext cx="18663487" cy="1061453"/>
            <a:chOff x="0" y="0"/>
            <a:chExt cx="4915486" cy="279560"/>
          </a:xfrm>
        </p:grpSpPr>
        <p:sp>
          <p:nvSpPr>
            <p:cNvPr id="3" name="Freeform 3"/>
            <p:cNvSpPr/>
            <p:nvPr/>
          </p:nvSpPr>
          <p:spPr>
            <a:xfrm>
              <a:off x="0" y="0"/>
              <a:ext cx="4915486" cy="279560"/>
            </a:xfrm>
            <a:custGeom>
              <a:avLst/>
              <a:gdLst/>
              <a:ahLst/>
              <a:cxnLst/>
              <a:rect l="l" t="t" r="r" b="b"/>
              <a:pathLst>
                <a:path w="4915486" h="279560">
                  <a:moveTo>
                    <a:pt x="0" y="0"/>
                  </a:moveTo>
                  <a:lnTo>
                    <a:pt x="4915486" y="0"/>
                  </a:lnTo>
                  <a:lnTo>
                    <a:pt x="4915486" y="279560"/>
                  </a:lnTo>
                  <a:lnTo>
                    <a:pt x="0" y="279560"/>
                  </a:lnTo>
                  <a:close/>
                </a:path>
              </a:pathLst>
            </a:custGeom>
            <a:solidFill>
              <a:srgbClr val="4E6AFF"/>
            </a:solidFill>
          </p:spPr>
          <p:txBody>
            <a:bodyPr/>
            <a:lstStyle/>
            <a:p>
              <a:endParaRPr lang="en-US"/>
            </a:p>
          </p:txBody>
        </p:sp>
        <p:sp>
          <p:nvSpPr>
            <p:cNvPr id="4" name="TextBox 4"/>
            <p:cNvSpPr txBox="1"/>
            <p:nvPr/>
          </p:nvSpPr>
          <p:spPr>
            <a:xfrm>
              <a:off x="0" y="-38100"/>
              <a:ext cx="4915486" cy="31766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6053230" y="247159"/>
            <a:ext cx="297045" cy="297045"/>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US"/>
            </a:p>
          </p:txBody>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6507742" y="247159"/>
            <a:ext cx="297045" cy="297045"/>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US"/>
            </a:p>
          </p:txBody>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16962255" y="247159"/>
            <a:ext cx="297045" cy="297045"/>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US"/>
            </a:p>
          </p:txBody>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16725117" y="1330325"/>
            <a:ext cx="385661" cy="385661"/>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A100"/>
            </a:solidFill>
          </p:spPr>
          <p:txBody>
            <a:bodyPr/>
            <a:lstStyle/>
            <a:p>
              <a:endParaRPr lang="en-US"/>
            </a:p>
          </p:txBody>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7" name="Freeform 17"/>
          <p:cNvSpPr/>
          <p:nvPr/>
        </p:nvSpPr>
        <p:spPr>
          <a:xfrm>
            <a:off x="2374195" y="2089150"/>
            <a:ext cx="13765929" cy="7209906"/>
          </a:xfrm>
          <a:custGeom>
            <a:avLst/>
            <a:gdLst/>
            <a:ahLst/>
            <a:cxnLst/>
            <a:rect l="l" t="t" r="r" b="b"/>
            <a:pathLst>
              <a:path w="13765929" h="7209906">
                <a:moveTo>
                  <a:pt x="0" y="0"/>
                </a:moveTo>
                <a:lnTo>
                  <a:pt x="13765929" y="0"/>
                </a:lnTo>
                <a:lnTo>
                  <a:pt x="13765929" y="7209906"/>
                </a:lnTo>
                <a:lnTo>
                  <a:pt x="0" y="7209906"/>
                </a:lnTo>
                <a:lnTo>
                  <a:pt x="0" y="0"/>
                </a:lnTo>
                <a:close/>
              </a:path>
            </a:pathLst>
          </a:custGeom>
          <a:blipFill>
            <a:blip r:embed="rId2"/>
            <a:stretch>
              <a:fillRect t="-1551" b="-1551"/>
            </a:stretch>
          </a:blipFill>
        </p:spPr>
        <p:txBody>
          <a:bodyPr/>
          <a:lstStyle/>
          <a:p>
            <a:endParaRPr lang="en-US"/>
          </a:p>
        </p:txBody>
      </p:sp>
      <p:sp>
        <p:nvSpPr>
          <p:cNvPr id="18" name="TextBox 18"/>
          <p:cNvSpPr txBox="1"/>
          <p:nvPr/>
        </p:nvSpPr>
        <p:spPr>
          <a:xfrm>
            <a:off x="3153153" y="962025"/>
            <a:ext cx="12208013" cy="669925"/>
          </a:xfrm>
          <a:prstGeom prst="rect">
            <a:avLst/>
          </a:prstGeom>
        </p:spPr>
        <p:txBody>
          <a:bodyPr lIns="0" tIns="0" rIns="0" bIns="0" rtlCol="0" anchor="t">
            <a:spAutoFit/>
          </a:bodyPr>
          <a:lstStyle/>
          <a:p>
            <a:pPr marL="0" lvl="0" indent="0" algn="ctr">
              <a:lnSpc>
                <a:spcPts val="5599"/>
              </a:lnSpc>
            </a:pPr>
            <a:r>
              <a:rPr lang="en-US" sz="3999" b="1">
                <a:solidFill>
                  <a:srgbClr val="4E6AFF"/>
                </a:solidFill>
                <a:latin typeface="Literata Bold"/>
                <a:ea typeface="Literata Bold"/>
                <a:cs typeface="Literata Bold"/>
                <a:sym typeface="Literata Bold"/>
              </a:rPr>
              <a:t>Giao diện chính companies</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87744" y="-283567"/>
            <a:ext cx="18663487" cy="1061453"/>
            <a:chOff x="0" y="0"/>
            <a:chExt cx="4915486" cy="279560"/>
          </a:xfrm>
        </p:grpSpPr>
        <p:sp>
          <p:nvSpPr>
            <p:cNvPr id="3" name="Freeform 3"/>
            <p:cNvSpPr/>
            <p:nvPr/>
          </p:nvSpPr>
          <p:spPr>
            <a:xfrm>
              <a:off x="0" y="0"/>
              <a:ext cx="4915486" cy="279560"/>
            </a:xfrm>
            <a:custGeom>
              <a:avLst/>
              <a:gdLst/>
              <a:ahLst/>
              <a:cxnLst/>
              <a:rect l="l" t="t" r="r" b="b"/>
              <a:pathLst>
                <a:path w="4915486" h="279560">
                  <a:moveTo>
                    <a:pt x="0" y="0"/>
                  </a:moveTo>
                  <a:lnTo>
                    <a:pt x="4915486" y="0"/>
                  </a:lnTo>
                  <a:lnTo>
                    <a:pt x="4915486" y="279560"/>
                  </a:lnTo>
                  <a:lnTo>
                    <a:pt x="0" y="279560"/>
                  </a:lnTo>
                  <a:close/>
                </a:path>
              </a:pathLst>
            </a:custGeom>
            <a:solidFill>
              <a:srgbClr val="4E6AFF"/>
            </a:solidFill>
          </p:spPr>
          <p:txBody>
            <a:bodyPr/>
            <a:lstStyle/>
            <a:p>
              <a:endParaRPr lang="en-US"/>
            </a:p>
          </p:txBody>
        </p:sp>
        <p:sp>
          <p:nvSpPr>
            <p:cNvPr id="4" name="TextBox 4"/>
            <p:cNvSpPr txBox="1"/>
            <p:nvPr/>
          </p:nvSpPr>
          <p:spPr>
            <a:xfrm>
              <a:off x="0" y="-38100"/>
              <a:ext cx="4915486" cy="31766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6053230" y="247159"/>
            <a:ext cx="297045" cy="297045"/>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US"/>
            </a:p>
          </p:txBody>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6507742" y="247159"/>
            <a:ext cx="297045" cy="297045"/>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US"/>
            </a:p>
          </p:txBody>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16962255" y="247159"/>
            <a:ext cx="297045" cy="297045"/>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US"/>
            </a:p>
          </p:txBody>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16725117" y="1330325"/>
            <a:ext cx="385661" cy="385661"/>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A100"/>
            </a:solidFill>
          </p:spPr>
          <p:txBody>
            <a:bodyPr/>
            <a:lstStyle/>
            <a:p>
              <a:endParaRPr lang="en-US"/>
            </a:p>
          </p:txBody>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7" name="Freeform 17"/>
          <p:cNvSpPr/>
          <p:nvPr/>
        </p:nvSpPr>
        <p:spPr>
          <a:xfrm>
            <a:off x="2374195" y="2089150"/>
            <a:ext cx="13765929" cy="7209906"/>
          </a:xfrm>
          <a:custGeom>
            <a:avLst/>
            <a:gdLst/>
            <a:ahLst/>
            <a:cxnLst/>
            <a:rect l="l" t="t" r="r" b="b"/>
            <a:pathLst>
              <a:path w="13765929" h="7209906">
                <a:moveTo>
                  <a:pt x="0" y="0"/>
                </a:moveTo>
                <a:lnTo>
                  <a:pt x="13765929" y="0"/>
                </a:lnTo>
                <a:lnTo>
                  <a:pt x="13765929" y="7209906"/>
                </a:lnTo>
                <a:lnTo>
                  <a:pt x="0" y="7209906"/>
                </a:lnTo>
                <a:lnTo>
                  <a:pt x="0" y="0"/>
                </a:lnTo>
                <a:close/>
              </a:path>
            </a:pathLst>
          </a:custGeom>
          <a:blipFill>
            <a:blip r:embed="rId2"/>
            <a:stretch>
              <a:fillRect t="-1551" b="-1551"/>
            </a:stretch>
          </a:blipFill>
        </p:spPr>
        <p:txBody>
          <a:bodyPr/>
          <a:lstStyle/>
          <a:p>
            <a:endParaRPr lang="en-US"/>
          </a:p>
        </p:txBody>
      </p:sp>
      <p:sp>
        <p:nvSpPr>
          <p:cNvPr id="18" name="TextBox 18"/>
          <p:cNvSpPr txBox="1"/>
          <p:nvPr/>
        </p:nvSpPr>
        <p:spPr>
          <a:xfrm>
            <a:off x="3153153" y="962025"/>
            <a:ext cx="12208013" cy="669925"/>
          </a:xfrm>
          <a:prstGeom prst="rect">
            <a:avLst/>
          </a:prstGeom>
        </p:spPr>
        <p:txBody>
          <a:bodyPr lIns="0" tIns="0" rIns="0" bIns="0" rtlCol="0" anchor="t">
            <a:spAutoFit/>
          </a:bodyPr>
          <a:lstStyle/>
          <a:p>
            <a:pPr marL="0" lvl="0" indent="0" algn="ctr">
              <a:lnSpc>
                <a:spcPts val="5599"/>
              </a:lnSpc>
            </a:pPr>
            <a:r>
              <a:rPr lang="en-US" sz="3999" b="1">
                <a:solidFill>
                  <a:srgbClr val="4E6AFF"/>
                </a:solidFill>
                <a:latin typeface="Literata Bold"/>
                <a:ea typeface="Literata Bold"/>
                <a:cs typeface="Literata Bold"/>
                <a:sym typeface="Literata Bold"/>
              </a:rPr>
              <a:t>Giao diện thêm mới 1 companies</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87744" y="-283567"/>
            <a:ext cx="18663487" cy="1061453"/>
            <a:chOff x="0" y="0"/>
            <a:chExt cx="4915486" cy="279560"/>
          </a:xfrm>
        </p:grpSpPr>
        <p:sp>
          <p:nvSpPr>
            <p:cNvPr id="3" name="Freeform 3"/>
            <p:cNvSpPr/>
            <p:nvPr/>
          </p:nvSpPr>
          <p:spPr>
            <a:xfrm>
              <a:off x="0" y="0"/>
              <a:ext cx="4915486" cy="279560"/>
            </a:xfrm>
            <a:custGeom>
              <a:avLst/>
              <a:gdLst/>
              <a:ahLst/>
              <a:cxnLst/>
              <a:rect l="l" t="t" r="r" b="b"/>
              <a:pathLst>
                <a:path w="4915486" h="279560">
                  <a:moveTo>
                    <a:pt x="0" y="0"/>
                  </a:moveTo>
                  <a:lnTo>
                    <a:pt x="4915486" y="0"/>
                  </a:lnTo>
                  <a:lnTo>
                    <a:pt x="4915486" y="279560"/>
                  </a:lnTo>
                  <a:lnTo>
                    <a:pt x="0" y="279560"/>
                  </a:lnTo>
                  <a:close/>
                </a:path>
              </a:pathLst>
            </a:custGeom>
            <a:solidFill>
              <a:srgbClr val="4E6AFF"/>
            </a:solidFill>
          </p:spPr>
          <p:txBody>
            <a:bodyPr/>
            <a:lstStyle/>
            <a:p>
              <a:endParaRPr lang="en-US"/>
            </a:p>
          </p:txBody>
        </p:sp>
        <p:sp>
          <p:nvSpPr>
            <p:cNvPr id="4" name="TextBox 4"/>
            <p:cNvSpPr txBox="1"/>
            <p:nvPr/>
          </p:nvSpPr>
          <p:spPr>
            <a:xfrm>
              <a:off x="0" y="-38100"/>
              <a:ext cx="4915486" cy="31766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6053230" y="247159"/>
            <a:ext cx="297045" cy="297045"/>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US"/>
            </a:p>
          </p:txBody>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6507742" y="247159"/>
            <a:ext cx="297045" cy="297045"/>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US"/>
            </a:p>
          </p:txBody>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16962255" y="247159"/>
            <a:ext cx="297045" cy="297045"/>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US"/>
            </a:p>
          </p:txBody>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16725117" y="1330325"/>
            <a:ext cx="385661" cy="385661"/>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A100"/>
            </a:solidFill>
          </p:spPr>
          <p:txBody>
            <a:bodyPr/>
            <a:lstStyle/>
            <a:p>
              <a:endParaRPr lang="en-US"/>
            </a:p>
          </p:txBody>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7" name="Freeform 17"/>
          <p:cNvSpPr/>
          <p:nvPr/>
        </p:nvSpPr>
        <p:spPr>
          <a:xfrm>
            <a:off x="2374195" y="2089150"/>
            <a:ext cx="13765929" cy="7209906"/>
          </a:xfrm>
          <a:custGeom>
            <a:avLst/>
            <a:gdLst/>
            <a:ahLst/>
            <a:cxnLst/>
            <a:rect l="l" t="t" r="r" b="b"/>
            <a:pathLst>
              <a:path w="13765929" h="7209906">
                <a:moveTo>
                  <a:pt x="0" y="0"/>
                </a:moveTo>
                <a:lnTo>
                  <a:pt x="13765929" y="0"/>
                </a:lnTo>
                <a:lnTo>
                  <a:pt x="13765929" y="7209906"/>
                </a:lnTo>
                <a:lnTo>
                  <a:pt x="0" y="7209906"/>
                </a:lnTo>
                <a:lnTo>
                  <a:pt x="0" y="0"/>
                </a:lnTo>
                <a:close/>
              </a:path>
            </a:pathLst>
          </a:custGeom>
          <a:blipFill>
            <a:blip r:embed="rId2"/>
            <a:stretch>
              <a:fillRect l="-6043" r="-6043"/>
            </a:stretch>
          </a:blipFill>
        </p:spPr>
        <p:txBody>
          <a:bodyPr/>
          <a:lstStyle/>
          <a:p>
            <a:endParaRPr lang="en-US"/>
          </a:p>
        </p:txBody>
      </p:sp>
      <p:sp>
        <p:nvSpPr>
          <p:cNvPr id="18" name="TextBox 18"/>
          <p:cNvSpPr txBox="1"/>
          <p:nvPr/>
        </p:nvSpPr>
        <p:spPr>
          <a:xfrm>
            <a:off x="3153153" y="962025"/>
            <a:ext cx="12208013" cy="669925"/>
          </a:xfrm>
          <a:prstGeom prst="rect">
            <a:avLst/>
          </a:prstGeom>
        </p:spPr>
        <p:txBody>
          <a:bodyPr lIns="0" tIns="0" rIns="0" bIns="0" rtlCol="0" anchor="t">
            <a:spAutoFit/>
          </a:bodyPr>
          <a:lstStyle/>
          <a:p>
            <a:pPr marL="0" lvl="0" indent="0" algn="ctr">
              <a:lnSpc>
                <a:spcPts val="5599"/>
              </a:lnSpc>
            </a:pPr>
            <a:r>
              <a:rPr lang="en-US" sz="3999" b="1">
                <a:solidFill>
                  <a:srgbClr val="4E6AFF"/>
                </a:solidFill>
                <a:latin typeface="Literata Bold"/>
                <a:ea typeface="Literata Bold"/>
                <a:cs typeface="Literata Bold"/>
                <a:sym typeface="Literata Bold"/>
              </a:rPr>
              <a:t>Giao diện tìm kiếm thông tin của 1 companies</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87744" y="-283567"/>
            <a:ext cx="18663487" cy="1061453"/>
            <a:chOff x="0" y="0"/>
            <a:chExt cx="4915486" cy="279560"/>
          </a:xfrm>
        </p:grpSpPr>
        <p:sp>
          <p:nvSpPr>
            <p:cNvPr id="3" name="Freeform 3"/>
            <p:cNvSpPr/>
            <p:nvPr/>
          </p:nvSpPr>
          <p:spPr>
            <a:xfrm>
              <a:off x="0" y="0"/>
              <a:ext cx="4915486" cy="279560"/>
            </a:xfrm>
            <a:custGeom>
              <a:avLst/>
              <a:gdLst/>
              <a:ahLst/>
              <a:cxnLst/>
              <a:rect l="l" t="t" r="r" b="b"/>
              <a:pathLst>
                <a:path w="4915486" h="279560">
                  <a:moveTo>
                    <a:pt x="0" y="0"/>
                  </a:moveTo>
                  <a:lnTo>
                    <a:pt x="4915486" y="0"/>
                  </a:lnTo>
                  <a:lnTo>
                    <a:pt x="4915486" y="279560"/>
                  </a:lnTo>
                  <a:lnTo>
                    <a:pt x="0" y="279560"/>
                  </a:lnTo>
                  <a:close/>
                </a:path>
              </a:pathLst>
            </a:custGeom>
            <a:solidFill>
              <a:srgbClr val="4E6AFF"/>
            </a:solidFill>
          </p:spPr>
          <p:txBody>
            <a:bodyPr/>
            <a:lstStyle/>
            <a:p>
              <a:endParaRPr lang="en-US"/>
            </a:p>
          </p:txBody>
        </p:sp>
        <p:sp>
          <p:nvSpPr>
            <p:cNvPr id="4" name="TextBox 4"/>
            <p:cNvSpPr txBox="1"/>
            <p:nvPr/>
          </p:nvSpPr>
          <p:spPr>
            <a:xfrm>
              <a:off x="0" y="-38100"/>
              <a:ext cx="4915486" cy="31766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6053230" y="247159"/>
            <a:ext cx="297045" cy="297045"/>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US"/>
            </a:p>
          </p:txBody>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6507742" y="247159"/>
            <a:ext cx="297045" cy="297045"/>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US"/>
            </a:p>
          </p:txBody>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16962255" y="247159"/>
            <a:ext cx="297045" cy="297045"/>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US"/>
            </a:p>
          </p:txBody>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16725117" y="1330325"/>
            <a:ext cx="385661" cy="385661"/>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A100"/>
            </a:solidFill>
          </p:spPr>
          <p:txBody>
            <a:bodyPr/>
            <a:lstStyle/>
            <a:p>
              <a:endParaRPr lang="en-US"/>
            </a:p>
          </p:txBody>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7" name="Freeform 17"/>
          <p:cNvSpPr/>
          <p:nvPr/>
        </p:nvSpPr>
        <p:spPr>
          <a:xfrm>
            <a:off x="2374195" y="2089150"/>
            <a:ext cx="13765929" cy="7209906"/>
          </a:xfrm>
          <a:custGeom>
            <a:avLst/>
            <a:gdLst/>
            <a:ahLst/>
            <a:cxnLst/>
            <a:rect l="l" t="t" r="r" b="b"/>
            <a:pathLst>
              <a:path w="13765929" h="7209906">
                <a:moveTo>
                  <a:pt x="0" y="0"/>
                </a:moveTo>
                <a:lnTo>
                  <a:pt x="13765929" y="0"/>
                </a:lnTo>
                <a:lnTo>
                  <a:pt x="13765929" y="7209906"/>
                </a:lnTo>
                <a:lnTo>
                  <a:pt x="0" y="7209906"/>
                </a:lnTo>
                <a:lnTo>
                  <a:pt x="0" y="0"/>
                </a:lnTo>
                <a:close/>
              </a:path>
            </a:pathLst>
          </a:custGeom>
          <a:blipFill>
            <a:blip r:embed="rId2"/>
            <a:stretch>
              <a:fillRect t="-1551" b="-1551"/>
            </a:stretch>
          </a:blipFill>
        </p:spPr>
        <p:txBody>
          <a:bodyPr/>
          <a:lstStyle/>
          <a:p>
            <a:endParaRPr lang="en-US"/>
          </a:p>
        </p:txBody>
      </p:sp>
      <p:sp>
        <p:nvSpPr>
          <p:cNvPr id="18" name="TextBox 18"/>
          <p:cNvSpPr txBox="1"/>
          <p:nvPr/>
        </p:nvSpPr>
        <p:spPr>
          <a:xfrm>
            <a:off x="3153153" y="962025"/>
            <a:ext cx="12208013" cy="669925"/>
          </a:xfrm>
          <a:prstGeom prst="rect">
            <a:avLst/>
          </a:prstGeom>
        </p:spPr>
        <p:txBody>
          <a:bodyPr lIns="0" tIns="0" rIns="0" bIns="0" rtlCol="0" anchor="t">
            <a:spAutoFit/>
          </a:bodyPr>
          <a:lstStyle/>
          <a:p>
            <a:pPr marL="0" lvl="0" indent="0" algn="ctr">
              <a:lnSpc>
                <a:spcPts val="5599"/>
              </a:lnSpc>
            </a:pPr>
            <a:r>
              <a:rPr lang="en-US" sz="3999" b="1">
                <a:solidFill>
                  <a:srgbClr val="4E6AFF"/>
                </a:solidFill>
                <a:latin typeface="Literata Bold"/>
                <a:ea typeface="Literata Bold"/>
                <a:cs typeface="Literata Bold"/>
                <a:sym typeface="Literata Bold"/>
              </a:rPr>
              <a:t>Giao diện cập nhật thông tin của 1 companies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87744" y="-283567"/>
            <a:ext cx="18663487" cy="1061453"/>
            <a:chOff x="0" y="0"/>
            <a:chExt cx="4915486" cy="279560"/>
          </a:xfrm>
        </p:grpSpPr>
        <p:sp>
          <p:nvSpPr>
            <p:cNvPr id="3" name="Freeform 3"/>
            <p:cNvSpPr/>
            <p:nvPr/>
          </p:nvSpPr>
          <p:spPr>
            <a:xfrm>
              <a:off x="0" y="0"/>
              <a:ext cx="4915486" cy="279560"/>
            </a:xfrm>
            <a:custGeom>
              <a:avLst/>
              <a:gdLst/>
              <a:ahLst/>
              <a:cxnLst/>
              <a:rect l="l" t="t" r="r" b="b"/>
              <a:pathLst>
                <a:path w="4915486" h="279560">
                  <a:moveTo>
                    <a:pt x="0" y="0"/>
                  </a:moveTo>
                  <a:lnTo>
                    <a:pt x="4915486" y="0"/>
                  </a:lnTo>
                  <a:lnTo>
                    <a:pt x="4915486" y="279560"/>
                  </a:lnTo>
                  <a:lnTo>
                    <a:pt x="0" y="279560"/>
                  </a:lnTo>
                  <a:close/>
                </a:path>
              </a:pathLst>
            </a:custGeom>
            <a:solidFill>
              <a:srgbClr val="4E6AFF"/>
            </a:solidFill>
          </p:spPr>
          <p:txBody>
            <a:bodyPr/>
            <a:lstStyle/>
            <a:p>
              <a:endParaRPr lang="en-US"/>
            </a:p>
          </p:txBody>
        </p:sp>
        <p:sp>
          <p:nvSpPr>
            <p:cNvPr id="4" name="TextBox 4"/>
            <p:cNvSpPr txBox="1"/>
            <p:nvPr/>
          </p:nvSpPr>
          <p:spPr>
            <a:xfrm>
              <a:off x="0" y="-38100"/>
              <a:ext cx="4915486" cy="31766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6053230" y="247159"/>
            <a:ext cx="297045" cy="297045"/>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US"/>
            </a:p>
          </p:txBody>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6507742" y="247159"/>
            <a:ext cx="297045" cy="297045"/>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US"/>
            </a:p>
          </p:txBody>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16962255" y="247159"/>
            <a:ext cx="297045" cy="297045"/>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US"/>
            </a:p>
          </p:txBody>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3361518" y="2932719"/>
            <a:ext cx="3780638" cy="5689550"/>
            <a:chOff x="0" y="0"/>
            <a:chExt cx="995724" cy="1498482"/>
          </a:xfrm>
        </p:grpSpPr>
        <p:sp>
          <p:nvSpPr>
            <p:cNvPr id="15" name="Freeform 15"/>
            <p:cNvSpPr/>
            <p:nvPr/>
          </p:nvSpPr>
          <p:spPr>
            <a:xfrm>
              <a:off x="0" y="0"/>
              <a:ext cx="995724" cy="1498482"/>
            </a:xfrm>
            <a:custGeom>
              <a:avLst/>
              <a:gdLst/>
              <a:ahLst/>
              <a:cxnLst/>
              <a:rect l="l" t="t" r="r" b="b"/>
              <a:pathLst>
                <a:path w="995724" h="1498482">
                  <a:moveTo>
                    <a:pt x="0" y="0"/>
                  </a:moveTo>
                  <a:lnTo>
                    <a:pt x="995724" y="0"/>
                  </a:lnTo>
                  <a:lnTo>
                    <a:pt x="995724" y="1498482"/>
                  </a:lnTo>
                  <a:lnTo>
                    <a:pt x="0" y="1498482"/>
                  </a:lnTo>
                  <a:close/>
                </a:path>
              </a:pathLst>
            </a:custGeom>
            <a:solidFill>
              <a:srgbClr val="FFFFFF"/>
            </a:solidFill>
            <a:ln w="38100" cap="sq">
              <a:solidFill>
                <a:srgbClr val="FFA100"/>
              </a:solidFill>
              <a:prstDash val="solid"/>
              <a:miter/>
            </a:ln>
          </p:spPr>
          <p:txBody>
            <a:bodyPr/>
            <a:lstStyle/>
            <a:p>
              <a:endParaRPr lang="en-US"/>
            </a:p>
          </p:txBody>
        </p:sp>
        <p:sp>
          <p:nvSpPr>
            <p:cNvPr id="16" name="TextBox 16"/>
            <p:cNvSpPr txBox="1"/>
            <p:nvPr/>
          </p:nvSpPr>
          <p:spPr>
            <a:xfrm>
              <a:off x="0" y="-38100"/>
              <a:ext cx="995724" cy="1536582"/>
            </a:xfrm>
            <a:prstGeom prst="rect">
              <a:avLst/>
            </a:prstGeom>
          </p:spPr>
          <p:txBody>
            <a:bodyPr lIns="50800" tIns="50800" rIns="50800" bIns="50800" rtlCol="0" anchor="ctr"/>
            <a:lstStyle/>
            <a:p>
              <a:pPr algn="ctr">
                <a:lnSpc>
                  <a:spcPts val="2659"/>
                </a:lnSpc>
              </a:pPr>
              <a:endParaRPr/>
            </a:p>
          </p:txBody>
        </p:sp>
      </p:grpSp>
      <p:grpSp>
        <p:nvGrpSpPr>
          <p:cNvPr id="17" name="Group 17"/>
          <p:cNvGrpSpPr/>
          <p:nvPr/>
        </p:nvGrpSpPr>
        <p:grpSpPr>
          <a:xfrm>
            <a:off x="7225739" y="2932719"/>
            <a:ext cx="3780638" cy="5689550"/>
            <a:chOff x="0" y="0"/>
            <a:chExt cx="995724" cy="1498482"/>
          </a:xfrm>
        </p:grpSpPr>
        <p:sp>
          <p:nvSpPr>
            <p:cNvPr id="18" name="Freeform 18"/>
            <p:cNvSpPr/>
            <p:nvPr/>
          </p:nvSpPr>
          <p:spPr>
            <a:xfrm>
              <a:off x="0" y="0"/>
              <a:ext cx="995724" cy="1498482"/>
            </a:xfrm>
            <a:custGeom>
              <a:avLst/>
              <a:gdLst/>
              <a:ahLst/>
              <a:cxnLst/>
              <a:rect l="l" t="t" r="r" b="b"/>
              <a:pathLst>
                <a:path w="995724" h="1498482">
                  <a:moveTo>
                    <a:pt x="0" y="0"/>
                  </a:moveTo>
                  <a:lnTo>
                    <a:pt x="995724" y="0"/>
                  </a:lnTo>
                  <a:lnTo>
                    <a:pt x="995724" y="1498482"/>
                  </a:lnTo>
                  <a:lnTo>
                    <a:pt x="0" y="1498482"/>
                  </a:lnTo>
                  <a:close/>
                </a:path>
              </a:pathLst>
            </a:custGeom>
            <a:solidFill>
              <a:srgbClr val="FFFFFF"/>
            </a:solidFill>
            <a:ln w="38100" cap="sq">
              <a:solidFill>
                <a:srgbClr val="4E6AFF"/>
              </a:solidFill>
              <a:prstDash val="solid"/>
              <a:miter/>
            </a:ln>
          </p:spPr>
          <p:txBody>
            <a:bodyPr/>
            <a:lstStyle/>
            <a:p>
              <a:endParaRPr lang="en-US"/>
            </a:p>
          </p:txBody>
        </p:sp>
        <p:sp>
          <p:nvSpPr>
            <p:cNvPr id="19" name="TextBox 19"/>
            <p:cNvSpPr txBox="1"/>
            <p:nvPr/>
          </p:nvSpPr>
          <p:spPr>
            <a:xfrm>
              <a:off x="0" y="-38100"/>
              <a:ext cx="995724" cy="1536582"/>
            </a:xfrm>
            <a:prstGeom prst="rect">
              <a:avLst/>
            </a:prstGeom>
          </p:spPr>
          <p:txBody>
            <a:bodyPr lIns="50800" tIns="50800" rIns="50800" bIns="50800" rtlCol="0" anchor="ctr"/>
            <a:lstStyle/>
            <a:p>
              <a:pPr algn="ctr">
                <a:lnSpc>
                  <a:spcPts val="2659"/>
                </a:lnSpc>
              </a:pPr>
              <a:endParaRPr/>
            </a:p>
          </p:txBody>
        </p:sp>
      </p:grpSp>
      <p:grpSp>
        <p:nvGrpSpPr>
          <p:cNvPr id="20" name="Group 20"/>
          <p:cNvGrpSpPr/>
          <p:nvPr/>
        </p:nvGrpSpPr>
        <p:grpSpPr>
          <a:xfrm>
            <a:off x="11118627" y="2932719"/>
            <a:ext cx="3780638" cy="5689550"/>
            <a:chOff x="0" y="0"/>
            <a:chExt cx="995724" cy="1498482"/>
          </a:xfrm>
        </p:grpSpPr>
        <p:sp>
          <p:nvSpPr>
            <p:cNvPr id="21" name="Freeform 21"/>
            <p:cNvSpPr/>
            <p:nvPr/>
          </p:nvSpPr>
          <p:spPr>
            <a:xfrm>
              <a:off x="0" y="0"/>
              <a:ext cx="995724" cy="1498482"/>
            </a:xfrm>
            <a:custGeom>
              <a:avLst/>
              <a:gdLst/>
              <a:ahLst/>
              <a:cxnLst/>
              <a:rect l="l" t="t" r="r" b="b"/>
              <a:pathLst>
                <a:path w="995724" h="1498482">
                  <a:moveTo>
                    <a:pt x="0" y="0"/>
                  </a:moveTo>
                  <a:lnTo>
                    <a:pt x="995724" y="0"/>
                  </a:lnTo>
                  <a:lnTo>
                    <a:pt x="995724" y="1498482"/>
                  </a:lnTo>
                  <a:lnTo>
                    <a:pt x="0" y="1498482"/>
                  </a:lnTo>
                  <a:close/>
                </a:path>
              </a:pathLst>
            </a:custGeom>
            <a:solidFill>
              <a:srgbClr val="FFFFFF"/>
            </a:solidFill>
            <a:ln w="38100" cap="sq">
              <a:solidFill>
                <a:srgbClr val="FF4D69"/>
              </a:solidFill>
              <a:prstDash val="solid"/>
              <a:miter/>
            </a:ln>
          </p:spPr>
          <p:txBody>
            <a:bodyPr/>
            <a:lstStyle/>
            <a:p>
              <a:endParaRPr lang="en-US"/>
            </a:p>
          </p:txBody>
        </p:sp>
        <p:sp>
          <p:nvSpPr>
            <p:cNvPr id="22" name="TextBox 22"/>
            <p:cNvSpPr txBox="1"/>
            <p:nvPr/>
          </p:nvSpPr>
          <p:spPr>
            <a:xfrm>
              <a:off x="0" y="-38100"/>
              <a:ext cx="995724" cy="1536582"/>
            </a:xfrm>
            <a:prstGeom prst="rect">
              <a:avLst/>
            </a:prstGeom>
          </p:spPr>
          <p:txBody>
            <a:bodyPr lIns="50800" tIns="50800" rIns="50800" bIns="50800" rtlCol="0" anchor="ctr"/>
            <a:lstStyle/>
            <a:p>
              <a:pPr algn="ctr">
                <a:lnSpc>
                  <a:spcPts val="2659"/>
                </a:lnSpc>
              </a:pPr>
              <a:endParaRPr/>
            </a:p>
          </p:txBody>
        </p:sp>
      </p:grpSp>
      <p:grpSp>
        <p:nvGrpSpPr>
          <p:cNvPr id="23" name="Group 23"/>
          <p:cNvGrpSpPr/>
          <p:nvPr/>
        </p:nvGrpSpPr>
        <p:grpSpPr>
          <a:xfrm>
            <a:off x="4364732" y="3257832"/>
            <a:ext cx="1774211" cy="1774211"/>
            <a:chOff x="0" y="0"/>
            <a:chExt cx="812800" cy="812800"/>
          </a:xfrm>
        </p:grpSpPr>
        <p:sp>
          <p:nvSpPr>
            <p:cNvPr id="24" name="Freeform 2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A100"/>
            </a:solidFill>
          </p:spPr>
          <p:txBody>
            <a:bodyPr/>
            <a:lstStyle/>
            <a:p>
              <a:endParaRPr lang="en-US"/>
            </a:p>
          </p:txBody>
        </p:sp>
        <p:sp>
          <p:nvSpPr>
            <p:cNvPr id="25" name="TextBox 25"/>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6" name="Group 26"/>
          <p:cNvGrpSpPr/>
          <p:nvPr/>
        </p:nvGrpSpPr>
        <p:grpSpPr>
          <a:xfrm>
            <a:off x="8228952" y="3257832"/>
            <a:ext cx="1774211" cy="1774211"/>
            <a:chOff x="0" y="0"/>
            <a:chExt cx="812800" cy="812800"/>
          </a:xfrm>
        </p:grpSpPr>
        <p:sp>
          <p:nvSpPr>
            <p:cNvPr id="27" name="Freeform 2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E6AFF"/>
            </a:solidFill>
          </p:spPr>
          <p:txBody>
            <a:bodyPr/>
            <a:lstStyle/>
            <a:p>
              <a:endParaRPr lang="en-US"/>
            </a:p>
          </p:txBody>
        </p:sp>
        <p:sp>
          <p:nvSpPr>
            <p:cNvPr id="28" name="TextBox 28"/>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9" name="Group 29"/>
          <p:cNvGrpSpPr/>
          <p:nvPr/>
        </p:nvGrpSpPr>
        <p:grpSpPr>
          <a:xfrm>
            <a:off x="12121841" y="3257832"/>
            <a:ext cx="1774211" cy="1774211"/>
            <a:chOff x="0" y="0"/>
            <a:chExt cx="812800" cy="812800"/>
          </a:xfrm>
        </p:grpSpPr>
        <p:sp>
          <p:nvSpPr>
            <p:cNvPr id="30" name="Freeform 3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4D69"/>
            </a:solidFill>
          </p:spPr>
          <p:txBody>
            <a:bodyPr/>
            <a:lstStyle/>
            <a:p>
              <a:endParaRPr lang="en-US"/>
            </a:p>
          </p:txBody>
        </p:sp>
        <p:sp>
          <p:nvSpPr>
            <p:cNvPr id="31" name="TextBox 31"/>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32" name="Group 32"/>
          <p:cNvGrpSpPr/>
          <p:nvPr/>
        </p:nvGrpSpPr>
        <p:grpSpPr>
          <a:xfrm>
            <a:off x="17071853" y="2348909"/>
            <a:ext cx="395796" cy="395796"/>
            <a:chOff x="0" y="0"/>
            <a:chExt cx="812800" cy="812800"/>
          </a:xfrm>
        </p:grpSpPr>
        <p:sp>
          <p:nvSpPr>
            <p:cNvPr id="33" name="Freeform 3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C99F"/>
            </a:solidFill>
          </p:spPr>
          <p:txBody>
            <a:bodyPr/>
            <a:lstStyle/>
            <a:p>
              <a:endParaRPr lang="en-US"/>
            </a:p>
          </p:txBody>
        </p:sp>
        <p:sp>
          <p:nvSpPr>
            <p:cNvPr id="34" name="TextBox 3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35" name="Group 35"/>
          <p:cNvGrpSpPr/>
          <p:nvPr/>
        </p:nvGrpSpPr>
        <p:grpSpPr>
          <a:xfrm>
            <a:off x="14519350" y="8319754"/>
            <a:ext cx="605029" cy="605029"/>
            <a:chOff x="0" y="0"/>
            <a:chExt cx="812800" cy="812800"/>
          </a:xfrm>
        </p:grpSpPr>
        <p:sp>
          <p:nvSpPr>
            <p:cNvPr id="36" name="Freeform 3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4D69"/>
            </a:solidFill>
          </p:spPr>
          <p:txBody>
            <a:bodyPr/>
            <a:lstStyle/>
            <a:p>
              <a:endParaRPr lang="en-US"/>
            </a:p>
          </p:txBody>
        </p:sp>
        <p:sp>
          <p:nvSpPr>
            <p:cNvPr id="37" name="TextBox 3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38" name="Group 38"/>
          <p:cNvGrpSpPr/>
          <p:nvPr/>
        </p:nvGrpSpPr>
        <p:grpSpPr>
          <a:xfrm>
            <a:off x="3968936" y="1789061"/>
            <a:ext cx="395796" cy="395796"/>
            <a:chOff x="0" y="0"/>
            <a:chExt cx="812800" cy="812800"/>
          </a:xfrm>
        </p:grpSpPr>
        <p:sp>
          <p:nvSpPr>
            <p:cNvPr id="39" name="Freeform 3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E6AFF"/>
            </a:solidFill>
          </p:spPr>
          <p:txBody>
            <a:bodyPr/>
            <a:lstStyle/>
            <a:p>
              <a:endParaRPr lang="en-US"/>
            </a:p>
          </p:txBody>
        </p:sp>
        <p:sp>
          <p:nvSpPr>
            <p:cNvPr id="40" name="TextBox 4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41" name="Group 41"/>
          <p:cNvGrpSpPr/>
          <p:nvPr/>
        </p:nvGrpSpPr>
        <p:grpSpPr>
          <a:xfrm>
            <a:off x="3163620" y="8424371"/>
            <a:ext cx="395796" cy="395796"/>
            <a:chOff x="0" y="0"/>
            <a:chExt cx="812800" cy="812800"/>
          </a:xfrm>
        </p:grpSpPr>
        <p:sp>
          <p:nvSpPr>
            <p:cNvPr id="42" name="Freeform 4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A100"/>
            </a:solidFill>
          </p:spPr>
          <p:txBody>
            <a:bodyPr/>
            <a:lstStyle/>
            <a:p>
              <a:endParaRPr lang="en-US"/>
            </a:p>
          </p:txBody>
        </p:sp>
        <p:sp>
          <p:nvSpPr>
            <p:cNvPr id="43" name="TextBox 43"/>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44" name="Freeform 44"/>
          <p:cNvSpPr/>
          <p:nvPr/>
        </p:nvSpPr>
        <p:spPr>
          <a:xfrm>
            <a:off x="4724597" y="3665808"/>
            <a:ext cx="1054481" cy="958259"/>
          </a:xfrm>
          <a:custGeom>
            <a:avLst/>
            <a:gdLst/>
            <a:ahLst/>
            <a:cxnLst/>
            <a:rect l="l" t="t" r="r" b="b"/>
            <a:pathLst>
              <a:path w="1054481" h="958259">
                <a:moveTo>
                  <a:pt x="0" y="0"/>
                </a:moveTo>
                <a:lnTo>
                  <a:pt x="1054481" y="0"/>
                </a:lnTo>
                <a:lnTo>
                  <a:pt x="1054481" y="958259"/>
                </a:lnTo>
                <a:lnTo>
                  <a:pt x="0" y="958259"/>
                </a:lnTo>
                <a:lnTo>
                  <a:pt x="0" y="0"/>
                </a:lnTo>
                <a:close/>
              </a:path>
            </a:pathLst>
          </a:custGeom>
          <a:blipFill>
            <a:blip r:embed="rId2"/>
            <a:stretch>
              <a:fillRect/>
            </a:stretch>
          </a:blipFill>
        </p:spPr>
        <p:txBody>
          <a:bodyPr/>
          <a:lstStyle/>
          <a:p>
            <a:endParaRPr lang="en-US"/>
          </a:p>
        </p:txBody>
      </p:sp>
      <p:sp>
        <p:nvSpPr>
          <p:cNvPr id="45" name="Freeform 45"/>
          <p:cNvSpPr/>
          <p:nvPr/>
        </p:nvSpPr>
        <p:spPr>
          <a:xfrm>
            <a:off x="8636928" y="3665808"/>
            <a:ext cx="958259" cy="958259"/>
          </a:xfrm>
          <a:custGeom>
            <a:avLst/>
            <a:gdLst/>
            <a:ahLst/>
            <a:cxnLst/>
            <a:rect l="l" t="t" r="r" b="b"/>
            <a:pathLst>
              <a:path w="958259" h="958259">
                <a:moveTo>
                  <a:pt x="0" y="0"/>
                </a:moveTo>
                <a:lnTo>
                  <a:pt x="958260" y="0"/>
                </a:lnTo>
                <a:lnTo>
                  <a:pt x="958260" y="958259"/>
                </a:lnTo>
                <a:lnTo>
                  <a:pt x="0" y="958259"/>
                </a:lnTo>
                <a:lnTo>
                  <a:pt x="0" y="0"/>
                </a:lnTo>
                <a:close/>
              </a:path>
            </a:pathLst>
          </a:custGeom>
          <a:blipFill>
            <a:blip r:embed="rId3"/>
            <a:stretch>
              <a:fillRect/>
            </a:stretch>
          </a:blipFill>
        </p:spPr>
        <p:txBody>
          <a:bodyPr/>
          <a:lstStyle/>
          <a:p>
            <a:endParaRPr lang="en-US"/>
          </a:p>
        </p:txBody>
      </p:sp>
      <p:sp>
        <p:nvSpPr>
          <p:cNvPr id="46" name="Freeform 46"/>
          <p:cNvSpPr/>
          <p:nvPr/>
        </p:nvSpPr>
        <p:spPr>
          <a:xfrm>
            <a:off x="12531515" y="3704822"/>
            <a:ext cx="968902" cy="919246"/>
          </a:xfrm>
          <a:custGeom>
            <a:avLst/>
            <a:gdLst/>
            <a:ahLst/>
            <a:cxnLst/>
            <a:rect l="l" t="t" r="r" b="b"/>
            <a:pathLst>
              <a:path w="968902" h="919246">
                <a:moveTo>
                  <a:pt x="0" y="0"/>
                </a:moveTo>
                <a:lnTo>
                  <a:pt x="968902" y="0"/>
                </a:lnTo>
                <a:lnTo>
                  <a:pt x="968902" y="919245"/>
                </a:lnTo>
                <a:lnTo>
                  <a:pt x="0" y="919245"/>
                </a:lnTo>
                <a:lnTo>
                  <a:pt x="0" y="0"/>
                </a:lnTo>
                <a:close/>
              </a:path>
            </a:pathLst>
          </a:custGeom>
          <a:blipFill>
            <a:blip r:embed="rId4"/>
            <a:stretch>
              <a:fillRect/>
            </a:stretch>
          </a:blipFill>
        </p:spPr>
        <p:txBody>
          <a:bodyPr/>
          <a:lstStyle/>
          <a:p>
            <a:endParaRPr lang="en-US"/>
          </a:p>
        </p:txBody>
      </p:sp>
      <p:sp>
        <p:nvSpPr>
          <p:cNvPr id="47" name="TextBox 47"/>
          <p:cNvSpPr txBox="1"/>
          <p:nvPr/>
        </p:nvSpPr>
        <p:spPr>
          <a:xfrm>
            <a:off x="6526924" y="1317034"/>
            <a:ext cx="5741194" cy="669925"/>
          </a:xfrm>
          <a:prstGeom prst="rect">
            <a:avLst/>
          </a:prstGeom>
        </p:spPr>
        <p:txBody>
          <a:bodyPr lIns="0" tIns="0" rIns="0" bIns="0" rtlCol="0" anchor="t">
            <a:spAutoFit/>
          </a:bodyPr>
          <a:lstStyle/>
          <a:p>
            <a:pPr marL="0" lvl="0" indent="0" algn="l">
              <a:lnSpc>
                <a:spcPts val="5599"/>
              </a:lnSpc>
            </a:pPr>
            <a:r>
              <a:rPr lang="en-US" sz="3999" b="1">
                <a:solidFill>
                  <a:srgbClr val="4E6AFF"/>
                </a:solidFill>
                <a:latin typeface="Literata Bold"/>
                <a:ea typeface="Literata Bold"/>
                <a:cs typeface="Literata Bold"/>
                <a:sym typeface="Literata Bold"/>
              </a:rPr>
              <a:t>CÔNG NGHỆ SỬ DỤNG</a:t>
            </a:r>
          </a:p>
        </p:txBody>
      </p:sp>
      <p:sp>
        <p:nvSpPr>
          <p:cNvPr id="48" name="TextBox 48"/>
          <p:cNvSpPr txBox="1"/>
          <p:nvPr/>
        </p:nvSpPr>
        <p:spPr>
          <a:xfrm>
            <a:off x="3477042" y="5357745"/>
            <a:ext cx="3634397" cy="2101850"/>
          </a:xfrm>
          <a:prstGeom prst="rect">
            <a:avLst/>
          </a:prstGeom>
        </p:spPr>
        <p:txBody>
          <a:bodyPr lIns="0" tIns="0" rIns="0" bIns="0" rtlCol="0" anchor="t">
            <a:spAutoFit/>
          </a:bodyPr>
          <a:lstStyle/>
          <a:p>
            <a:pPr algn="l">
              <a:lnSpc>
                <a:spcPts val="2800"/>
              </a:lnSpc>
            </a:pPr>
            <a:r>
              <a:rPr lang="en-US" sz="2000">
                <a:solidFill>
                  <a:srgbClr val="000000"/>
                </a:solidFill>
                <a:latin typeface="Literata"/>
                <a:ea typeface="Literata"/>
                <a:cs typeface="Literata"/>
                <a:sym typeface="Literata"/>
              </a:rPr>
              <a:t>💻 </a:t>
            </a:r>
            <a:r>
              <a:rPr lang="en-US" sz="2000" b="1">
                <a:solidFill>
                  <a:srgbClr val="000000"/>
                </a:solidFill>
                <a:latin typeface="Literata Bold"/>
                <a:ea typeface="Literata Bold"/>
                <a:cs typeface="Literata Bold"/>
                <a:sym typeface="Literata Bold"/>
              </a:rPr>
              <a:t>Ngôn ngữ lập trình:</a:t>
            </a:r>
            <a:r>
              <a:rPr lang="en-US" sz="2000">
                <a:solidFill>
                  <a:srgbClr val="000000"/>
                </a:solidFill>
                <a:latin typeface="Literata"/>
                <a:ea typeface="Literata"/>
                <a:cs typeface="Literata"/>
                <a:sym typeface="Literata"/>
              </a:rPr>
              <a:t> Java, HTML, CSS, JavaScript </a:t>
            </a:r>
          </a:p>
          <a:p>
            <a:pPr algn="l">
              <a:lnSpc>
                <a:spcPts val="2800"/>
              </a:lnSpc>
            </a:pPr>
            <a:r>
              <a:rPr lang="en-US" sz="2000">
                <a:solidFill>
                  <a:srgbClr val="000000"/>
                </a:solidFill>
                <a:latin typeface="Literata"/>
                <a:ea typeface="Literata"/>
                <a:cs typeface="Literata"/>
                <a:sym typeface="Literata"/>
              </a:rPr>
              <a:t>🔧</a:t>
            </a:r>
            <a:r>
              <a:rPr lang="en-US" sz="2000" b="1">
                <a:solidFill>
                  <a:srgbClr val="000000"/>
                </a:solidFill>
                <a:latin typeface="Literata Bold"/>
                <a:ea typeface="Literata Bold"/>
                <a:cs typeface="Literata Bold"/>
                <a:sym typeface="Literata Bold"/>
              </a:rPr>
              <a:t> Backend</a:t>
            </a:r>
            <a:r>
              <a:rPr lang="en-US" sz="2000">
                <a:solidFill>
                  <a:srgbClr val="000000"/>
                </a:solidFill>
                <a:latin typeface="Literata"/>
                <a:ea typeface="Literata"/>
                <a:cs typeface="Literata"/>
                <a:sym typeface="Literata"/>
              </a:rPr>
              <a:t> </a:t>
            </a:r>
            <a:r>
              <a:rPr lang="en-US" sz="2000" b="1">
                <a:solidFill>
                  <a:srgbClr val="000000"/>
                </a:solidFill>
                <a:latin typeface="Literata Bold"/>
                <a:ea typeface="Literata Bold"/>
                <a:cs typeface="Literata Bold"/>
                <a:sym typeface="Literata Bold"/>
              </a:rPr>
              <a:t>Framework: </a:t>
            </a:r>
            <a:r>
              <a:rPr lang="en-US" sz="2000">
                <a:solidFill>
                  <a:srgbClr val="000000"/>
                </a:solidFill>
                <a:latin typeface="Literata"/>
                <a:ea typeface="Literata"/>
                <a:cs typeface="Literata"/>
                <a:sym typeface="Literata"/>
              </a:rPr>
              <a:t>Spring Boot (Java) </a:t>
            </a:r>
          </a:p>
          <a:p>
            <a:pPr algn="l">
              <a:lnSpc>
                <a:spcPts val="2800"/>
              </a:lnSpc>
              <a:spcBef>
                <a:spcPct val="0"/>
              </a:spcBef>
            </a:pPr>
            <a:r>
              <a:rPr lang="en-US" sz="2000">
                <a:solidFill>
                  <a:srgbClr val="000000"/>
                </a:solidFill>
                <a:latin typeface="Literata"/>
                <a:ea typeface="Literata"/>
                <a:cs typeface="Literata"/>
                <a:sym typeface="Literata"/>
              </a:rPr>
              <a:t>🖋️ </a:t>
            </a:r>
            <a:r>
              <a:rPr lang="en-US" sz="2000" b="1">
                <a:solidFill>
                  <a:srgbClr val="000000"/>
                </a:solidFill>
                <a:latin typeface="Literata Bold"/>
                <a:ea typeface="Literata Bold"/>
                <a:cs typeface="Literata Bold"/>
                <a:sym typeface="Literata Bold"/>
              </a:rPr>
              <a:t>Template Engine:</a:t>
            </a:r>
            <a:r>
              <a:rPr lang="en-US" sz="2000">
                <a:solidFill>
                  <a:srgbClr val="000000"/>
                </a:solidFill>
                <a:latin typeface="Literata"/>
                <a:ea typeface="Literata"/>
                <a:cs typeface="Literata"/>
                <a:sym typeface="Literata"/>
              </a:rPr>
              <a:t> Thymeleaf </a:t>
            </a:r>
          </a:p>
        </p:txBody>
      </p:sp>
      <p:sp>
        <p:nvSpPr>
          <p:cNvPr id="49" name="TextBox 49"/>
          <p:cNvSpPr txBox="1"/>
          <p:nvPr/>
        </p:nvSpPr>
        <p:spPr>
          <a:xfrm>
            <a:off x="7517819" y="5357745"/>
            <a:ext cx="3252362" cy="1044575"/>
          </a:xfrm>
          <a:prstGeom prst="rect">
            <a:avLst/>
          </a:prstGeom>
        </p:spPr>
        <p:txBody>
          <a:bodyPr lIns="0" tIns="0" rIns="0" bIns="0" rtlCol="0" anchor="t">
            <a:spAutoFit/>
          </a:bodyPr>
          <a:lstStyle/>
          <a:p>
            <a:pPr algn="l">
              <a:lnSpc>
                <a:spcPts val="2800"/>
              </a:lnSpc>
            </a:pPr>
            <a:r>
              <a:rPr lang="en-US" sz="2000">
                <a:solidFill>
                  <a:srgbClr val="000000"/>
                </a:solidFill>
                <a:latin typeface="Literata"/>
                <a:ea typeface="Literata"/>
                <a:cs typeface="Literata"/>
                <a:sym typeface="Literata"/>
              </a:rPr>
              <a:t>🗄️ </a:t>
            </a:r>
            <a:r>
              <a:rPr lang="en-US" sz="2000" b="1">
                <a:solidFill>
                  <a:srgbClr val="000000"/>
                </a:solidFill>
                <a:latin typeface="Literata Bold"/>
                <a:ea typeface="Literata Bold"/>
                <a:cs typeface="Literata Bold"/>
                <a:sym typeface="Literata Bold"/>
              </a:rPr>
              <a:t>Cơ sở dữ liệu:</a:t>
            </a:r>
            <a:r>
              <a:rPr lang="en-US" sz="2000">
                <a:solidFill>
                  <a:srgbClr val="000000"/>
                </a:solidFill>
                <a:latin typeface="Literata"/>
                <a:ea typeface="Literata"/>
                <a:cs typeface="Literata"/>
                <a:sym typeface="Literata"/>
              </a:rPr>
              <a:t> MariaDB </a:t>
            </a:r>
          </a:p>
          <a:p>
            <a:pPr algn="l">
              <a:lnSpc>
                <a:spcPts val="2800"/>
              </a:lnSpc>
            </a:pPr>
            <a:r>
              <a:rPr lang="en-US" sz="2000">
                <a:solidFill>
                  <a:srgbClr val="000000"/>
                </a:solidFill>
                <a:latin typeface="Literata"/>
                <a:ea typeface="Literata"/>
                <a:cs typeface="Literata"/>
                <a:sym typeface="Literata"/>
              </a:rPr>
              <a:t>📦 </a:t>
            </a:r>
            <a:r>
              <a:rPr lang="en-US" sz="2000" b="1">
                <a:solidFill>
                  <a:srgbClr val="000000"/>
                </a:solidFill>
                <a:latin typeface="Literata Bold"/>
                <a:ea typeface="Literata Bold"/>
                <a:cs typeface="Literata Bold"/>
                <a:sym typeface="Literata Bold"/>
              </a:rPr>
              <a:t>ORM: </a:t>
            </a:r>
            <a:r>
              <a:rPr lang="en-US" sz="2000">
                <a:solidFill>
                  <a:srgbClr val="000000"/>
                </a:solidFill>
                <a:latin typeface="Literata"/>
                <a:ea typeface="Literata"/>
                <a:cs typeface="Literata"/>
                <a:sym typeface="Literata"/>
              </a:rPr>
              <a:t>JPA/Hibernate </a:t>
            </a:r>
          </a:p>
          <a:p>
            <a:pPr algn="l">
              <a:lnSpc>
                <a:spcPts val="2800"/>
              </a:lnSpc>
              <a:spcBef>
                <a:spcPct val="0"/>
              </a:spcBef>
            </a:pPr>
            <a:r>
              <a:rPr lang="en-US" sz="2000">
                <a:solidFill>
                  <a:srgbClr val="000000"/>
                </a:solidFill>
                <a:latin typeface="Literata"/>
                <a:ea typeface="Literata"/>
                <a:cs typeface="Literata"/>
                <a:sym typeface="Literata"/>
              </a:rPr>
              <a:t>🎨 </a:t>
            </a:r>
            <a:r>
              <a:rPr lang="en-US" sz="2000" b="1">
                <a:solidFill>
                  <a:srgbClr val="000000"/>
                </a:solidFill>
                <a:latin typeface="Literata Bold"/>
                <a:ea typeface="Literata Bold"/>
                <a:cs typeface="Literata Bold"/>
                <a:sym typeface="Literata Bold"/>
              </a:rPr>
              <a:t>Giao diện:</a:t>
            </a:r>
            <a:r>
              <a:rPr lang="en-US" sz="2000">
                <a:solidFill>
                  <a:srgbClr val="000000"/>
                </a:solidFill>
                <a:latin typeface="Literata"/>
                <a:ea typeface="Literata"/>
                <a:cs typeface="Literata"/>
                <a:sym typeface="Literata"/>
              </a:rPr>
              <a:t> Bootstrap </a:t>
            </a:r>
          </a:p>
        </p:txBody>
      </p:sp>
      <p:sp>
        <p:nvSpPr>
          <p:cNvPr id="50" name="TextBox 50"/>
          <p:cNvSpPr txBox="1"/>
          <p:nvPr/>
        </p:nvSpPr>
        <p:spPr>
          <a:xfrm>
            <a:off x="11512582" y="5357745"/>
            <a:ext cx="3184141" cy="1397000"/>
          </a:xfrm>
          <a:prstGeom prst="rect">
            <a:avLst/>
          </a:prstGeom>
        </p:spPr>
        <p:txBody>
          <a:bodyPr lIns="0" tIns="0" rIns="0" bIns="0" rtlCol="0" anchor="t">
            <a:spAutoFit/>
          </a:bodyPr>
          <a:lstStyle/>
          <a:p>
            <a:pPr algn="l">
              <a:lnSpc>
                <a:spcPts val="2800"/>
              </a:lnSpc>
            </a:pPr>
            <a:r>
              <a:rPr lang="en-US" sz="2000">
                <a:solidFill>
                  <a:srgbClr val="000000"/>
                </a:solidFill>
                <a:latin typeface="Literata"/>
                <a:ea typeface="Literata"/>
                <a:cs typeface="Literata"/>
                <a:sym typeface="Literata"/>
              </a:rPr>
              <a:t>✉️ </a:t>
            </a:r>
            <a:r>
              <a:rPr lang="en-US" sz="2000" b="1">
                <a:solidFill>
                  <a:srgbClr val="000000"/>
                </a:solidFill>
                <a:latin typeface="Literata Bold"/>
                <a:ea typeface="Literata Bold"/>
                <a:cs typeface="Literata Bold"/>
                <a:sym typeface="Literata Bold"/>
              </a:rPr>
              <a:t>Gửi email:</a:t>
            </a:r>
            <a:r>
              <a:rPr lang="en-US" sz="2000">
                <a:solidFill>
                  <a:srgbClr val="000000"/>
                </a:solidFill>
                <a:latin typeface="Literata"/>
                <a:ea typeface="Literata"/>
                <a:cs typeface="Literata"/>
                <a:sym typeface="Literata"/>
              </a:rPr>
              <a:t> JavaMail</a:t>
            </a:r>
          </a:p>
          <a:p>
            <a:pPr algn="l">
              <a:lnSpc>
                <a:spcPts val="2800"/>
              </a:lnSpc>
            </a:pPr>
            <a:r>
              <a:rPr lang="en-US" sz="2000">
                <a:solidFill>
                  <a:srgbClr val="000000"/>
                </a:solidFill>
                <a:latin typeface="Literata"/>
                <a:ea typeface="Literata"/>
                <a:cs typeface="Literata"/>
                <a:sym typeface="Literata"/>
              </a:rPr>
              <a:t>📋 </a:t>
            </a:r>
            <a:r>
              <a:rPr lang="en-US" sz="2000" b="1">
                <a:solidFill>
                  <a:srgbClr val="000000"/>
                </a:solidFill>
                <a:latin typeface="Literata Bold"/>
                <a:ea typeface="Literata Bold"/>
                <a:cs typeface="Literata Bold"/>
                <a:sym typeface="Literata Bold"/>
              </a:rPr>
              <a:t>Quản lý phụ thuộc:</a:t>
            </a:r>
            <a:r>
              <a:rPr lang="en-US" sz="2000">
                <a:solidFill>
                  <a:srgbClr val="000000"/>
                </a:solidFill>
                <a:latin typeface="Literata"/>
                <a:ea typeface="Literata"/>
                <a:cs typeface="Literata"/>
                <a:sym typeface="Literata"/>
              </a:rPr>
              <a:t> Maven hoặc Gradle </a:t>
            </a:r>
          </a:p>
          <a:p>
            <a:pPr algn="l">
              <a:lnSpc>
                <a:spcPts val="2800"/>
              </a:lnSpc>
              <a:spcBef>
                <a:spcPct val="0"/>
              </a:spcBef>
            </a:pPr>
            <a:r>
              <a:rPr lang="en-US" sz="2000">
                <a:solidFill>
                  <a:srgbClr val="000000"/>
                </a:solidFill>
                <a:latin typeface="Literata"/>
                <a:ea typeface="Literata"/>
                <a:cs typeface="Literata"/>
                <a:sym typeface="Literata"/>
              </a:rPr>
              <a:t>🔀</a:t>
            </a:r>
            <a:r>
              <a:rPr lang="en-US" sz="2000" b="1">
                <a:solidFill>
                  <a:srgbClr val="000000"/>
                </a:solidFill>
                <a:latin typeface="Literata Bold"/>
                <a:ea typeface="Literata Bold"/>
                <a:cs typeface="Literata Bold"/>
                <a:sym typeface="Literata Bold"/>
              </a:rPr>
              <a:t> Quản lý phiên bản</a:t>
            </a:r>
            <a:r>
              <a:rPr lang="en-US" sz="2000">
                <a:solidFill>
                  <a:srgbClr val="000000"/>
                </a:solidFill>
                <a:latin typeface="Literata"/>
                <a:ea typeface="Literata"/>
                <a:cs typeface="Literata"/>
                <a:sym typeface="Literata"/>
              </a:rPr>
              <a:t>: Git </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87744" y="-283567"/>
            <a:ext cx="18663487" cy="1061453"/>
            <a:chOff x="0" y="0"/>
            <a:chExt cx="4915486" cy="279560"/>
          </a:xfrm>
        </p:grpSpPr>
        <p:sp>
          <p:nvSpPr>
            <p:cNvPr id="3" name="Freeform 3"/>
            <p:cNvSpPr/>
            <p:nvPr/>
          </p:nvSpPr>
          <p:spPr>
            <a:xfrm>
              <a:off x="0" y="0"/>
              <a:ext cx="4915486" cy="279560"/>
            </a:xfrm>
            <a:custGeom>
              <a:avLst/>
              <a:gdLst/>
              <a:ahLst/>
              <a:cxnLst/>
              <a:rect l="l" t="t" r="r" b="b"/>
              <a:pathLst>
                <a:path w="4915486" h="279560">
                  <a:moveTo>
                    <a:pt x="0" y="0"/>
                  </a:moveTo>
                  <a:lnTo>
                    <a:pt x="4915486" y="0"/>
                  </a:lnTo>
                  <a:lnTo>
                    <a:pt x="4915486" y="279560"/>
                  </a:lnTo>
                  <a:lnTo>
                    <a:pt x="0" y="279560"/>
                  </a:lnTo>
                  <a:close/>
                </a:path>
              </a:pathLst>
            </a:custGeom>
            <a:solidFill>
              <a:srgbClr val="4E6AFF"/>
            </a:solidFill>
          </p:spPr>
          <p:txBody>
            <a:bodyPr/>
            <a:lstStyle/>
            <a:p>
              <a:endParaRPr lang="en-US"/>
            </a:p>
          </p:txBody>
        </p:sp>
        <p:sp>
          <p:nvSpPr>
            <p:cNvPr id="4" name="TextBox 4"/>
            <p:cNvSpPr txBox="1"/>
            <p:nvPr/>
          </p:nvSpPr>
          <p:spPr>
            <a:xfrm>
              <a:off x="0" y="-38100"/>
              <a:ext cx="4915486" cy="31766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6053230" y="247159"/>
            <a:ext cx="297045" cy="297045"/>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US"/>
            </a:p>
          </p:txBody>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6507742" y="247159"/>
            <a:ext cx="297045" cy="297045"/>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US"/>
            </a:p>
          </p:txBody>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16962255" y="247159"/>
            <a:ext cx="297045" cy="297045"/>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US"/>
            </a:p>
          </p:txBody>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16725117" y="1330325"/>
            <a:ext cx="385661" cy="385661"/>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A100"/>
            </a:solidFill>
          </p:spPr>
          <p:txBody>
            <a:bodyPr/>
            <a:lstStyle/>
            <a:p>
              <a:endParaRPr lang="en-US"/>
            </a:p>
          </p:txBody>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7" name="Freeform 17"/>
          <p:cNvSpPr/>
          <p:nvPr/>
        </p:nvSpPr>
        <p:spPr>
          <a:xfrm>
            <a:off x="2374195" y="2089150"/>
            <a:ext cx="13765929" cy="7209906"/>
          </a:xfrm>
          <a:custGeom>
            <a:avLst/>
            <a:gdLst/>
            <a:ahLst/>
            <a:cxnLst/>
            <a:rect l="l" t="t" r="r" b="b"/>
            <a:pathLst>
              <a:path w="13765929" h="7209906">
                <a:moveTo>
                  <a:pt x="0" y="0"/>
                </a:moveTo>
                <a:lnTo>
                  <a:pt x="13765929" y="0"/>
                </a:lnTo>
                <a:lnTo>
                  <a:pt x="13765929" y="7209906"/>
                </a:lnTo>
                <a:lnTo>
                  <a:pt x="0" y="7209906"/>
                </a:lnTo>
                <a:lnTo>
                  <a:pt x="0" y="0"/>
                </a:lnTo>
                <a:close/>
              </a:path>
            </a:pathLst>
          </a:custGeom>
          <a:blipFill>
            <a:blip r:embed="rId2"/>
            <a:stretch>
              <a:fillRect t="-1204" b="-1204"/>
            </a:stretch>
          </a:blipFill>
        </p:spPr>
        <p:txBody>
          <a:bodyPr/>
          <a:lstStyle/>
          <a:p>
            <a:endParaRPr lang="en-US"/>
          </a:p>
        </p:txBody>
      </p:sp>
      <p:sp>
        <p:nvSpPr>
          <p:cNvPr id="18" name="TextBox 18"/>
          <p:cNvSpPr txBox="1"/>
          <p:nvPr/>
        </p:nvSpPr>
        <p:spPr>
          <a:xfrm>
            <a:off x="3153153" y="962025"/>
            <a:ext cx="12208013" cy="669925"/>
          </a:xfrm>
          <a:prstGeom prst="rect">
            <a:avLst/>
          </a:prstGeom>
        </p:spPr>
        <p:txBody>
          <a:bodyPr lIns="0" tIns="0" rIns="0" bIns="0" rtlCol="0" anchor="t">
            <a:spAutoFit/>
          </a:bodyPr>
          <a:lstStyle/>
          <a:p>
            <a:pPr marL="0" lvl="0" indent="0" algn="ctr">
              <a:lnSpc>
                <a:spcPts val="5599"/>
              </a:lnSpc>
            </a:pPr>
            <a:r>
              <a:rPr lang="en-US" sz="3999" b="1">
                <a:solidFill>
                  <a:srgbClr val="4E6AFF"/>
                </a:solidFill>
                <a:latin typeface="Literata Bold"/>
                <a:ea typeface="Literata Bold"/>
                <a:cs typeface="Literata Bold"/>
                <a:sym typeface="Literata Bold"/>
              </a:rPr>
              <a:t>Giao diện thông tin chi tiết của 1 companies</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FE3849-33F9-A3A0-260F-A64C6D6DF3B9}"/>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2BA76B78-3A78-21D7-4F28-E0C2E7671DEC}"/>
              </a:ext>
            </a:extLst>
          </p:cNvPr>
          <p:cNvGrpSpPr/>
          <p:nvPr/>
        </p:nvGrpSpPr>
        <p:grpSpPr>
          <a:xfrm>
            <a:off x="-187744" y="-283567"/>
            <a:ext cx="18663487" cy="1061453"/>
            <a:chOff x="0" y="0"/>
            <a:chExt cx="4915486" cy="279560"/>
          </a:xfrm>
        </p:grpSpPr>
        <p:sp>
          <p:nvSpPr>
            <p:cNvPr id="3" name="Freeform 3">
              <a:extLst>
                <a:ext uri="{FF2B5EF4-FFF2-40B4-BE49-F238E27FC236}">
                  <a16:creationId xmlns:a16="http://schemas.microsoft.com/office/drawing/2014/main" id="{DE210E95-B102-167F-5A29-DAEAF6213FB5}"/>
                </a:ext>
              </a:extLst>
            </p:cNvPr>
            <p:cNvSpPr/>
            <p:nvPr/>
          </p:nvSpPr>
          <p:spPr>
            <a:xfrm>
              <a:off x="0" y="0"/>
              <a:ext cx="4915486" cy="279560"/>
            </a:xfrm>
            <a:custGeom>
              <a:avLst/>
              <a:gdLst/>
              <a:ahLst/>
              <a:cxnLst/>
              <a:rect l="l" t="t" r="r" b="b"/>
              <a:pathLst>
                <a:path w="4915486" h="279560">
                  <a:moveTo>
                    <a:pt x="0" y="0"/>
                  </a:moveTo>
                  <a:lnTo>
                    <a:pt x="4915486" y="0"/>
                  </a:lnTo>
                  <a:lnTo>
                    <a:pt x="4915486" y="279560"/>
                  </a:lnTo>
                  <a:lnTo>
                    <a:pt x="0" y="279560"/>
                  </a:lnTo>
                  <a:close/>
                </a:path>
              </a:pathLst>
            </a:custGeom>
            <a:solidFill>
              <a:srgbClr val="4E6AFF"/>
            </a:solidFill>
          </p:spPr>
          <p:txBody>
            <a:bodyPr/>
            <a:lstStyle/>
            <a:p>
              <a:endParaRPr lang="en-US"/>
            </a:p>
          </p:txBody>
        </p:sp>
        <p:sp>
          <p:nvSpPr>
            <p:cNvPr id="4" name="TextBox 4">
              <a:extLst>
                <a:ext uri="{FF2B5EF4-FFF2-40B4-BE49-F238E27FC236}">
                  <a16:creationId xmlns:a16="http://schemas.microsoft.com/office/drawing/2014/main" id="{A6EB190C-23B5-C252-5912-435A0755E26A}"/>
                </a:ext>
              </a:extLst>
            </p:cNvPr>
            <p:cNvSpPr txBox="1"/>
            <p:nvPr/>
          </p:nvSpPr>
          <p:spPr>
            <a:xfrm>
              <a:off x="0" y="-38100"/>
              <a:ext cx="4915486" cy="31766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a:extLst>
              <a:ext uri="{FF2B5EF4-FFF2-40B4-BE49-F238E27FC236}">
                <a16:creationId xmlns:a16="http://schemas.microsoft.com/office/drawing/2014/main" id="{AC5CEDD5-6C32-986D-2AD9-F7540265944A}"/>
              </a:ext>
            </a:extLst>
          </p:cNvPr>
          <p:cNvGrpSpPr/>
          <p:nvPr/>
        </p:nvGrpSpPr>
        <p:grpSpPr>
          <a:xfrm>
            <a:off x="16053230" y="247159"/>
            <a:ext cx="297045" cy="297045"/>
            <a:chOff x="0" y="0"/>
            <a:chExt cx="812800" cy="812800"/>
          </a:xfrm>
        </p:grpSpPr>
        <p:sp>
          <p:nvSpPr>
            <p:cNvPr id="6" name="Freeform 6">
              <a:extLst>
                <a:ext uri="{FF2B5EF4-FFF2-40B4-BE49-F238E27FC236}">
                  <a16:creationId xmlns:a16="http://schemas.microsoft.com/office/drawing/2014/main" id="{BFA83FE7-38E3-8B00-63F7-82C20001C4F4}"/>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US"/>
            </a:p>
          </p:txBody>
        </p:sp>
        <p:sp>
          <p:nvSpPr>
            <p:cNvPr id="7" name="TextBox 7">
              <a:extLst>
                <a:ext uri="{FF2B5EF4-FFF2-40B4-BE49-F238E27FC236}">
                  <a16:creationId xmlns:a16="http://schemas.microsoft.com/office/drawing/2014/main" id="{04953F14-8F02-D16B-4D75-E7EA9A5E2A57}"/>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8" name="Group 8">
            <a:extLst>
              <a:ext uri="{FF2B5EF4-FFF2-40B4-BE49-F238E27FC236}">
                <a16:creationId xmlns:a16="http://schemas.microsoft.com/office/drawing/2014/main" id="{CB212B5D-8AFC-848A-BF04-6C98C2668A08}"/>
              </a:ext>
            </a:extLst>
          </p:cNvPr>
          <p:cNvGrpSpPr/>
          <p:nvPr/>
        </p:nvGrpSpPr>
        <p:grpSpPr>
          <a:xfrm>
            <a:off x="16507742" y="247159"/>
            <a:ext cx="297045" cy="297045"/>
            <a:chOff x="0" y="0"/>
            <a:chExt cx="812800" cy="812800"/>
          </a:xfrm>
        </p:grpSpPr>
        <p:sp>
          <p:nvSpPr>
            <p:cNvPr id="9" name="Freeform 9">
              <a:extLst>
                <a:ext uri="{FF2B5EF4-FFF2-40B4-BE49-F238E27FC236}">
                  <a16:creationId xmlns:a16="http://schemas.microsoft.com/office/drawing/2014/main" id="{092AF946-6A55-20A9-089E-07F03F08A868}"/>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US"/>
            </a:p>
          </p:txBody>
        </p:sp>
        <p:sp>
          <p:nvSpPr>
            <p:cNvPr id="10" name="TextBox 10">
              <a:extLst>
                <a:ext uri="{FF2B5EF4-FFF2-40B4-BE49-F238E27FC236}">
                  <a16:creationId xmlns:a16="http://schemas.microsoft.com/office/drawing/2014/main" id="{4BD3FB46-5807-CAE2-FA8F-DC7C6924A6AF}"/>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1" name="Group 11">
            <a:extLst>
              <a:ext uri="{FF2B5EF4-FFF2-40B4-BE49-F238E27FC236}">
                <a16:creationId xmlns:a16="http://schemas.microsoft.com/office/drawing/2014/main" id="{FECAF74A-68E4-A1B9-6C89-7A84C69E7261}"/>
              </a:ext>
            </a:extLst>
          </p:cNvPr>
          <p:cNvGrpSpPr/>
          <p:nvPr/>
        </p:nvGrpSpPr>
        <p:grpSpPr>
          <a:xfrm>
            <a:off x="16962255" y="247159"/>
            <a:ext cx="297045" cy="297045"/>
            <a:chOff x="0" y="0"/>
            <a:chExt cx="812800" cy="812800"/>
          </a:xfrm>
        </p:grpSpPr>
        <p:sp>
          <p:nvSpPr>
            <p:cNvPr id="12" name="Freeform 12">
              <a:extLst>
                <a:ext uri="{FF2B5EF4-FFF2-40B4-BE49-F238E27FC236}">
                  <a16:creationId xmlns:a16="http://schemas.microsoft.com/office/drawing/2014/main" id="{C008A3CA-842F-EA0B-8350-86D93F3AF9EF}"/>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US"/>
            </a:p>
          </p:txBody>
        </p:sp>
        <p:sp>
          <p:nvSpPr>
            <p:cNvPr id="13" name="TextBox 13">
              <a:extLst>
                <a:ext uri="{FF2B5EF4-FFF2-40B4-BE49-F238E27FC236}">
                  <a16:creationId xmlns:a16="http://schemas.microsoft.com/office/drawing/2014/main" id="{CF3C4CB5-0A0E-EE06-A42F-547AEAAB631A}"/>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4" name="Group 14">
            <a:extLst>
              <a:ext uri="{FF2B5EF4-FFF2-40B4-BE49-F238E27FC236}">
                <a16:creationId xmlns:a16="http://schemas.microsoft.com/office/drawing/2014/main" id="{ACFD43AD-500A-23DC-8187-5F5FDF823D8A}"/>
              </a:ext>
            </a:extLst>
          </p:cNvPr>
          <p:cNvGrpSpPr/>
          <p:nvPr/>
        </p:nvGrpSpPr>
        <p:grpSpPr>
          <a:xfrm>
            <a:off x="16725117" y="1330325"/>
            <a:ext cx="385661" cy="385661"/>
            <a:chOff x="0" y="0"/>
            <a:chExt cx="812800" cy="812800"/>
          </a:xfrm>
        </p:grpSpPr>
        <p:sp>
          <p:nvSpPr>
            <p:cNvPr id="15" name="Freeform 15">
              <a:extLst>
                <a:ext uri="{FF2B5EF4-FFF2-40B4-BE49-F238E27FC236}">
                  <a16:creationId xmlns:a16="http://schemas.microsoft.com/office/drawing/2014/main" id="{B202BF4A-30CD-413B-42E6-5904649E53E1}"/>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A100"/>
            </a:solidFill>
          </p:spPr>
          <p:txBody>
            <a:bodyPr/>
            <a:lstStyle/>
            <a:p>
              <a:endParaRPr lang="en-US"/>
            </a:p>
          </p:txBody>
        </p:sp>
        <p:sp>
          <p:nvSpPr>
            <p:cNvPr id="16" name="TextBox 16">
              <a:extLst>
                <a:ext uri="{FF2B5EF4-FFF2-40B4-BE49-F238E27FC236}">
                  <a16:creationId xmlns:a16="http://schemas.microsoft.com/office/drawing/2014/main" id="{B8449620-B238-9B04-865F-554A70A181EC}"/>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7" name="Freeform 17">
            <a:extLst>
              <a:ext uri="{FF2B5EF4-FFF2-40B4-BE49-F238E27FC236}">
                <a16:creationId xmlns:a16="http://schemas.microsoft.com/office/drawing/2014/main" id="{487CFFF5-2474-5706-2A09-70AF39774E71}"/>
              </a:ext>
            </a:extLst>
          </p:cNvPr>
          <p:cNvSpPr/>
          <p:nvPr/>
        </p:nvSpPr>
        <p:spPr>
          <a:xfrm>
            <a:off x="2374195" y="2089150"/>
            <a:ext cx="13765929" cy="4425950"/>
          </a:xfrm>
          <a:custGeom>
            <a:avLst/>
            <a:gdLst/>
            <a:ahLst/>
            <a:cxnLst/>
            <a:rect l="l" t="t" r="r" b="b"/>
            <a:pathLst>
              <a:path w="13765929" h="7209906">
                <a:moveTo>
                  <a:pt x="0" y="0"/>
                </a:moveTo>
                <a:lnTo>
                  <a:pt x="13765929" y="0"/>
                </a:lnTo>
                <a:lnTo>
                  <a:pt x="13765929" y="7209906"/>
                </a:lnTo>
                <a:lnTo>
                  <a:pt x="0" y="7209906"/>
                </a:lnTo>
                <a:lnTo>
                  <a:pt x="0" y="0"/>
                </a:lnTo>
                <a:close/>
              </a:path>
            </a:pathLst>
          </a:custGeom>
          <a:blipFill>
            <a:blip r:embed="rId2">
              <a:extLst>
                <a:ext uri="{28A0092B-C50C-407E-A947-70E740481C1C}">
                  <a14:useLocalDpi xmlns:a14="http://schemas.microsoft.com/office/drawing/2010/main" val="0"/>
                </a:ext>
              </a:extLst>
            </a:blip>
            <a:stretch>
              <a:fillRect/>
            </a:stretch>
          </a:blipFill>
        </p:spPr>
        <p:txBody>
          <a:bodyPr/>
          <a:lstStyle/>
          <a:p>
            <a:endParaRPr lang="en-US"/>
          </a:p>
        </p:txBody>
      </p:sp>
      <p:sp>
        <p:nvSpPr>
          <p:cNvPr id="18" name="TextBox 18">
            <a:extLst>
              <a:ext uri="{FF2B5EF4-FFF2-40B4-BE49-F238E27FC236}">
                <a16:creationId xmlns:a16="http://schemas.microsoft.com/office/drawing/2014/main" id="{5A0BBD8D-FCBE-71D9-643A-031B2C8B8C14}"/>
              </a:ext>
            </a:extLst>
          </p:cNvPr>
          <p:cNvSpPr txBox="1"/>
          <p:nvPr/>
        </p:nvSpPr>
        <p:spPr>
          <a:xfrm>
            <a:off x="2261034" y="970525"/>
            <a:ext cx="13765929" cy="666208"/>
          </a:xfrm>
          <a:prstGeom prst="rect">
            <a:avLst/>
          </a:prstGeom>
        </p:spPr>
        <p:txBody>
          <a:bodyPr wrap="square" lIns="0" tIns="0" rIns="0" bIns="0" rtlCol="0" anchor="t">
            <a:spAutoFit/>
          </a:bodyPr>
          <a:lstStyle/>
          <a:p>
            <a:pPr marL="0" lvl="0" indent="0" algn="ctr">
              <a:lnSpc>
                <a:spcPts val="5599"/>
              </a:lnSpc>
            </a:pPr>
            <a:r>
              <a:rPr lang="en-US" sz="3999" b="1">
                <a:solidFill>
                  <a:srgbClr val="4E6AFF"/>
                </a:solidFill>
                <a:latin typeface="Literata Bold"/>
                <a:ea typeface="Literata Bold"/>
                <a:cs typeface="Literata Bold"/>
                <a:sym typeface="Literata Bold"/>
              </a:rPr>
              <a:t>Tin nhắn mail của nhà tuyển dụng gửi đến ứng cử viên</a:t>
            </a:r>
          </a:p>
        </p:txBody>
      </p:sp>
    </p:spTree>
    <p:extLst>
      <p:ext uri="{BB962C8B-B14F-4D97-AF65-F5344CB8AC3E}">
        <p14:creationId xmlns:p14="http://schemas.microsoft.com/office/powerpoint/2010/main" val="23984560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87744" y="-283567"/>
            <a:ext cx="18663487" cy="1061453"/>
            <a:chOff x="0" y="0"/>
            <a:chExt cx="4915486" cy="279560"/>
          </a:xfrm>
        </p:grpSpPr>
        <p:sp>
          <p:nvSpPr>
            <p:cNvPr id="3" name="Freeform 3"/>
            <p:cNvSpPr/>
            <p:nvPr/>
          </p:nvSpPr>
          <p:spPr>
            <a:xfrm>
              <a:off x="0" y="0"/>
              <a:ext cx="4915486" cy="279560"/>
            </a:xfrm>
            <a:custGeom>
              <a:avLst/>
              <a:gdLst/>
              <a:ahLst/>
              <a:cxnLst/>
              <a:rect l="l" t="t" r="r" b="b"/>
              <a:pathLst>
                <a:path w="4915486" h="279560">
                  <a:moveTo>
                    <a:pt x="0" y="0"/>
                  </a:moveTo>
                  <a:lnTo>
                    <a:pt x="4915486" y="0"/>
                  </a:lnTo>
                  <a:lnTo>
                    <a:pt x="4915486" y="279560"/>
                  </a:lnTo>
                  <a:lnTo>
                    <a:pt x="0" y="279560"/>
                  </a:lnTo>
                  <a:close/>
                </a:path>
              </a:pathLst>
            </a:custGeom>
            <a:solidFill>
              <a:srgbClr val="4E6AFF"/>
            </a:solidFill>
          </p:spPr>
          <p:txBody>
            <a:bodyPr/>
            <a:lstStyle/>
            <a:p>
              <a:endParaRPr lang="en-US"/>
            </a:p>
          </p:txBody>
        </p:sp>
        <p:sp>
          <p:nvSpPr>
            <p:cNvPr id="4" name="TextBox 4"/>
            <p:cNvSpPr txBox="1"/>
            <p:nvPr/>
          </p:nvSpPr>
          <p:spPr>
            <a:xfrm>
              <a:off x="0" y="-38100"/>
              <a:ext cx="4915486" cy="31766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6053230" y="247159"/>
            <a:ext cx="297045" cy="297045"/>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US"/>
            </a:p>
          </p:txBody>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6507742" y="247159"/>
            <a:ext cx="297045" cy="297045"/>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US"/>
            </a:p>
          </p:txBody>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16962255" y="247159"/>
            <a:ext cx="297045" cy="297045"/>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US"/>
            </a:p>
          </p:txBody>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4609630" y="3955139"/>
            <a:ext cx="13572595" cy="3041045"/>
            <a:chOff x="0" y="0"/>
            <a:chExt cx="3463682" cy="776065"/>
          </a:xfrm>
        </p:grpSpPr>
        <p:sp>
          <p:nvSpPr>
            <p:cNvPr id="15" name="Freeform 15"/>
            <p:cNvSpPr/>
            <p:nvPr/>
          </p:nvSpPr>
          <p:spPr>
            <a:xfrm>
              <a:off x="0" y="0"/>
              <a:ext cx="3463682" cy="776065"/>
            </a:xfrm>
            <a:custGeom>
              <a:avLst/>
              <a:gdLst/>
              <a:ahLst/>
              <a:cxnLst/>
              <a:rect l="l" t="t" r="r" b="b"/>
              <a:pathLst>
                <a:path w="3463682" h="776065">
                  <a:moveTo>
                    <a:pt x="0" y="0"/>
                  </a:moveTo>
                  <a:lnTo>
                    <a:pt x="3463682" y="0"/>
                  </a:lnTo>
                  <a:lnTo>
                    <a:pt x="3463682" y="776065"/>
                  </a:lnTo>
                  <a:lnTo>
                    <a:pt x="0" y="776065"/>
                  </a:lnTo>
                  <a:close/>
                </a:path>
              </a:pathLst>
            </a:custGeom>
            <a:solidFill>
              <a:srgbClr val="FFFFFF"/>
            </a:solidFill>
            <a:ln w="38100" cap="sq">
              <a:solidFill>
                <a:srgbClr val="4E6AFF"/>
              </a:solidFill>
              <a:prstDash val="solid"/>
              <a:miter/>
            </a:ln>
          </p:spPr>
          <p:txBody>
            <a:bodyPr/>
            <a:lstStyle/>
            <a:p>
              <a:endParaRPr lang="en-US"/>
            </a:p>
          </p:txBody>
        </p:sp>
        <p:sp>
          <p:nvSpPr>
            <p:cNvPr id="16" name="TextBox 16"/>
            <p:cNvSpPr txBox="1"/>
            <p:nvPr/>
          </p:nvSpPr>
          <p:spPr>
            <a:xfrm>
              <a:off x="0" y="-38100"/>
              <a:ext cx="3463682" cy="814165"/>
            </a:xfrm>
            <a:prstGeom prst="rect">
              <a:avLst/>
            </a:prstGeom>
          </p:spPr>
          <p:txBody>
            <a:bodyPr lIns="50800" tIns="50800" rIns="50800" bIns="50800" rtlCol="0" anchor="ctr"/>
            <a:lstStyle/>
            <a:p>
              <a:pPr algn="ctr">
                <a:lnSpc>
                  <a:spcPts val="2659"/>
                </a:lnSpc>
              </a:pPr>
              <a:endParaRPr/>
            </a:p>
          </p:txBody>
        </p:sp>
      </p:grpSp>
      <p:sp>
        <p:nvSpPr>
          <p:cNvPr id="17" name="Freeform 17"/>
          <p:cNvSpPr/>
          <p:nvPr/>
        </p:nvSpPr>
        <p:spPr>
          <a:xfrm rot="5400000">
            <a:off x="-282380" y="2505850"/>
            <a:ext cx="6750523" cy="5974212"/>
          </a:xfrm>
          <a:custGeom>
            <a:avLst/>
            <a:gdLst/>
            <a:ahLst/>
            <a:cxnLst/>
            <a:rect l="l" t="t" r="r" b="b"/>
            <a:pathLst>
              <a:path w="6750523" h="5974212">
                <a:moveTo>
                  <a:pt x="0" y="0"/>
                </a:moveTo>
                <a:lnTo>
                  <a:pt x="6750522" y="0"/>
                </a:lnTo>
                <a:lnTo>
                  <a:pt x="6750522" y="5974212"/>
                </a:lnTo>
                <a:lnTo>
                  <a:pt x="0" y="597421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18" name="Group 18"/>
          <p:cNvGrpSpPr/>
          <p:nvPr/>
        </p:nvGrpSpPr>
        <p:grpSpPr>
          <a:xfrm>
            <a:off x="2819464" y="3108686"/>
            <a:ext cx="4768541" cy="4768541"/>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E6AFF"/>
            </a:solidFill>
          </p:spPr>
          <p:txBody>
            <a:bodyPr/>
            <a:lstStyle/>
            <a:p>
              <a:endParaRPr lang="en-US"/>
            </a:p>
          </p:txBody>
        </p:sp>
        <p:sp>
          <p:nvSpPr>
            <p:cNvPr id="20" name="TextBox 2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1" name="Group 21"/>
          <p:cNvGrpSpPr>
            <a:grpSpLocks noChangeAspect="1"/>
          </p:cNvGrpSpPr>
          <p:nvPr/>
        </p:nvGrpSpPr>
        <p:grpSpPr>
          <a:xfrm>
            <a:off x="3078014" y="3367244"/>
            <a:ext cx="4251440" cy="4251423"/>
            <a:chOff x="0" y="0"/>
            <a:chExt cx="6350000" cy="6349975"/>
          </a:xfrm>
        </p:grpSpPr>
        <p:sp>
          <p:nvSpPr>
            <p:cNvPr id="22" name="Freeform 22"/>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4"/>
              <a:stretch>
                <a:fillRect l="-25046" r="-25046"/>
              </a:stretch>
            </a:blipFill>
          </p:spPr>
          <p:txBody>
            <a:bodyPr/>
            <a:lstStyle/>
            <a:p>
              <a:endParaRPr lang="en-US"/>
            </a:p>
          </p:txBody>
        </p:sp>
      </p:grpSp>
      <p:grpSp>
        <p:nvGrpSpPr>
          <p:cNvPr id="23" name="Group 23"/>
          <p:cNvGrpSpPr/>
          <p:nvPr/>
        </p:nvGrpSpPr>
        <p:grpSpPr>
          <a:xfrm>
            <a:off x="721204" y="8950804"/>
            <a:ext cx="614993" cy="614993"/>
            <a:chOff x="0" y="0"/>
            <a:chExt cx="812800" cy="812800"/>
          </a:xfrm>
        </p:grpSpPr>
        <p:sp>
          <p:nvSpPr>
            <p:cNvPr id="24" name="Freeform 2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C99F"/>
            </a:solidFill>
          </p:spPr>
          <p:txBody>
            <a:bodyPr/>
            <a:lstStyle/>
            <a:p>
              <a:endParaRPr lang="en-US"/>
            </a:p>
          </p:txBody>
        </p:sp>
        <p:sp>
          <p:nvSpPr>
            <p:cNvPr id="25" name="TextBox 25"/>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6" name="Group 26"/>
          <p:cNvGrpSpPr/>
          <p:nvPr/>
        </p:nvGrpSpPr>
        <p:grpSpPr>
          <a:xfrm>
            <a:off x="5353376" y="1420116"/>
            <a:ext cx="614993" cy="614993"/>
            <a:chOff x="0" y="0"/>
            <a:chExt cx="812800" cy="812800"/>
          </a:xfrm>
        </p:grpSpPr>
        <p:sp>
          <p:nvSpPr>
            <p:cNvPr id="27" name="Freeform 2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E6AFF"/>
            </a:solidFill>
          </p:spPr>
          <p:txBody>
            <a:bodyPr/>
            <a:lstStyle/>
            <a:p>
              <a:endParaRPr lang="en-US"/>
            </a:p>
          </p:txBody>
        </p:sp>
        <p:sp>
          <p:nvSpPr>
            <p:cNvPr id="28" name="TextBox 28"/>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9" name="Group 29"/>
          <p:cNvGrpSpPr/>
          <p:nvPr/>
        </p:nvGrpSpPr>
        <p:grpSpPr>
          <a:xfrm>
            <a:off x="16611957" y="1669996"/>
            <a:ext cx="385661" cy="385661"/>
            <a:chOff x="0" y="0"/>
            <a:chExt cx="812800" cy="812800"/>
          </a:xfrm>
        </p:grpSpPr>
        <p:sp>
          <p:nvSpPr>
            <p:cNvPr id="30" name="Freeform 3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A100"/>
            </a:solidFill>
          </p:spPr>
          <p:txBody>
            <a:bodyPr/>
            <a:lstStyle/>
            <a:p>
              <a:endParaRPr lang="en-US"/>
            </a:p>
          </p:txBody>
        </p:sp>
        <p:sp>
          <p:nvSpPr>
            <p:cNvPr id="31" name="TextBox 31"/>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32" name="TextBox 32"/>
          <p:cNvSpPr txBox="1"/>
          <p:nvPr/>
        </p:nvSpPr>
        <p:spPr>
          <a:xfrm>
            <a:off x="4987719" y="2161264"/>
            <a:ext cx="13300281" cy="669925"/>
          </a:xfrm>
          <a:prstGeom prst="rect">
            <a:avLst/>
          </a:prstGeom>
        </p:spPr>
        <p:txBody>
          <a:bodyPr lIns="0" tIns="0" rIns="0" bIns="0" rtlCol="0" anchor="t">
            <a:spAutoFit/>
          </a:bodyPr>
          <a:lstStyle/>
          <a:p>
            <a:pPr marL="0" lvl="0" indent="0" algn="just">
              <a:lnSpc>
                <a:spcPts val="5599"/>
              </a:lnSpc>
            </a:pPr>
            <a:r>
              <a:rPr lang="en-US" sz="3999" b="1">
                <a:solidFill>
                  <a:srgbClr val="4E6AFF"/>
                </a:solidFill>
                <a:latin typeface="Literata Bold"/>
                <a:ea typeface="Literata Bold"/>
                <a:cs typeface="Literata Bold"/>
                <a:sym typeface="Literata Bold"/>
              </a:rPr>
              <a:t>PHẦN 4: KẾT LUẬN VÀ ĐỊNH HƯỚNG PHÁT TRIỂN</a:t>
            </a:r>
          </a:p>
        </p:txBody>
      </p:sp>
      <p:sp>
        <p:nvSpPr>
          <p:cNvPr id="33" name="TextBox 33"/>
          <p:cNvSpPr txBox="1"/>
          <p:nvPr/>
        </p:nvSpPr>
        <p:spPr>
          <a:xfrm>
            <a:off x="7948757" y="4381706"/>
            <a:ext cx="8840242" cy="2174875"/>
          </a:xfrm>
          <a:prstGeom prst="rect">
            <a:avLst/>
          </a:prstGeom>
        </p:spPr>
        <p:txBody>
          <a:bodyPr lIns="0" tIns="0" rIns="0" bIns="0" rtlCol="0" anchor="t">
            <a:spAutoFit/>
          </a:bodyPr>
          <a:lstStyle/>
          <a:p>
            <a:pPr marL="539748" lvl="1" indent="-269874" algn="just">
              <a:lnSpc>
                <a:spcPts val="3499"/>
              </a:lnSpc>
              <a:buFont typeface="Arial"/>
              <a:buChar char="•"/>
            </a:pPr>
            <a:r>
              <a:rPr lang="en-US" sz="2499">
                <a:solidFill>
                  <a:srgbClr val="000000"/>
                </a:solidFill>
                <a:latin typeface="Literata"/>
                <a:ea typeface="Literata"/>
                <a:cs typeface="Literata"/>
                <a:sym typeface="Literata"/>
              </a:rPr>
              <a:t>Phát triển ứng dụng di động cho Android/iOS.</a:t>
            </a:r>
          </a:p>
          <a:p>
            <a:pPr marL="539748" lvl="1" indent="-269874" algn="just">
              <a:lnSpc>
                <a:spcPts val="3499"/>
              </a:lnSpc>
              <a:buFont typeface="Arial"/>
              <a:buChar char="•"/>
            </a:pPr>
            <a:r>
              <a:rPr lang="en-US" sz="2499">
                <a:solidFill>
                  <a:srgbClr val="000000"/>
                </a:solidFill>
                <a:latin typeface="Literata"/>
                <a:ea typeface="Literata"/>
                <a:cs typeface="Literata"/>
                <a:sym typeface="Literata"/>
              </a:rPr>
              <a:t>Tích hợp trí tuệ nhân tạo (AI) để gợi ý thông minh hơn.</a:t>
            </a:r>
          </a:p>
          <a:p>
            <a:pPr marL="539748" lvl="1" indent="-269874" algn="just">
              <a:lnSpc>
                <a:spcPts val="3499"/>
              </a:lnSpc>
              <a:buFont typeface="Arial"/>
              <a:buChar char="•"/>
            </a:pPr>
            <a:r>
              <a:rPr lang="en-US" sz="2499">
                <a:solidFill>
                  <a:srgbClr val="000000"/>
                </a:solidFill>
                <a:latin typeface="Literata"/>
                <a:ea typeface="Literata"/>
                <a:cs typeface="Literata"/>
                <a:sym typeface="Literata"/>
              </a:rPr>
              <a:t>Nâng cấp giao diện bằng React hoặc Vue.js.</a:t>
            </a:r>
          </a:p>
          <a:p>
            <a:pPr marL="539748" lvl="1" indent="-269874" algn="just">
              <a:lnSpc>
                <a:spcPts val="3499"/>
              </a:lnSpc>
              <a:buFont typeface="Arial"/>
              <a:buChar char="•"/>
            </a:pPr>
            <a:r>
              <a:rPr lang="en-US" sz="2499">
                <a:solidFill>
                  <a:srgbClr val="000000"/>
                </a:solidFill>
                <a:latin typeface="Literata"/>
                <a:ea typeface="Literata"/>
                <a:cs typeface="Literata"/>
                <a:sym typeface="Literata"/>
              </a:rPr>
              <a:t>Hỗ trợ đa ngôn ngữ.</a:t>
            </a:r>
          </a:p>
          <a:p>
            <a:pPr marL="539748" lvl="1" indent="-269874" algn="just">
              <a:lnSpc>
                <a:spcPts val="3499"/>
              </a:lnSpc>
              <a:buFont typeface="Arial"/>
              <a:buChar char="•"/>
            </a:pPr>
            <a:r>
              <a:rPr lang="en-US" sz="2499">
                <a:solidFill>
                  <a:srgbClr val="000000"/>
                </a:solidFill>
                <a:latin typeface="Literata"/>
                <a:ea typeface="Literata"/>
                <a:cs typeface="Literata"/>
                <a:sym typeface="Literata"/>
              </a:rPr>
              <a:t>Tối ưu hiệu suất hệ thống.</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87744" y="-283567"/>
            <a:ext cx="18663487" cy="1061453"/>
            <a:chOff x="0" y="0"/>
            <a:chExt cx="4915486" cy="279560"/>
          </a:xfrm>
        </p:grpSpPr>
        <p:sp>
          <p:nvSpPr>
            <p:cNvPr id="3" name="Freeform 3"/>
            <p:cNvSpPr/>
            <p:nvPr/>
          </p:nvSpPr>
          <p:spPr>
            <a:xfrm>
              <a:off x="0" y="0"/>
              <a:ext cx="4915486" cy="279560"/>
            </a:xfrm>
            <a:custGeom>
              <a:avLst/>
              <a:gdLst/>
              <a:ahLst/>
              <a:cxnLst/>
              <a:rect l="l" t="t" r="r" b="b"/>
              <a:pathLst>
                <a:path w="4915486" h="279560">
                  <a:moveTo>
                    <a:pt x="0" y="0"/>
                  </a:moveTo>
                  <a:lnTo>
                    <a:pt x="4915486" y="0"/>
                  </a:lnTo>
                  <a:lnTo>
                    <a:pt x="4915486" y="279560"/>
                  </a:lnTo>
                  <a:lnTo>
                    <a:pt x="0" y="279560"/>
                  </a:lnTo>
                  <a:close/>
                </a:path>
              </a:pathLst>
            </a:custGeom>
            <a:solidFill>
              <a:srgbClr val="4E6AFF"/>
            </a:solidFill>
          </p:spPr>
          <p:txBody>
            <a:bodyPr/>
            <a:lstStyle/>
            <a:p>
              <a:endParaRPr lang="en-US"/>
            </a:p>
          </p:txBody>
        </p:sp>
        <p:sp>
          <p:nvSpPr>
            <p:cNvPr id="4" name="TextBox 4"/>
            <p:cNvSpPr txBox="1"/>
            <p:nvPr/>
          </p:nvSpPr>
          <p:spPr>
            <a:xfrm>
              <a:off x="0" y="-38100"/>
              <a:ext cx="4915486" cy="31766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6053230" y="247159"/>
            <a:ext cx="297045" cy="297045"/>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US"/>
            </a:p>
          </p:txBody>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6507742" y="247159"/>
            <a:ext cx="297045" cy="297045"/>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US"/>
            </a:p>
          </p:txBody>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16962255" y="247159"/>
            <a:ext cx="297045" cy="297045"/>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US"/>
            </a:p>
          </p:txBody>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4" name="Freeform 14"/>
          <p:cNvSpPr/>
          <p:nvPr/>
        </p:nvSpPr>
        <p:spPr>
          <a:xfrm rot="5400000">
            <a:off x="8722681" y="1901172"/>
            <a:ext cx="7327295" cy="6484656"/>
          </a:xfrm>
          <a:custGeom>
            <a:avLst/>
            <a:gdLst/>
            <a:ahLst/>
            <a:cxnLst/>
            <a:rect l="l" t="t" r="r" b="b"/>
            <a:pathLst>
              <a:path w="7327295" h="6484656">
                <a:moveTo>
                  <a:pt x="0" y="0"/>
                </a:moveTo>
                <a:lnTo>
                  <a:pt x="7327294" y="0"/>
                </a:lnTo>
                <a:lnTo>
                  <a:pt x="7327294" y="6484656"/>
                </a:lnTo>
                <a:lnTo>
                  <a:pt x="0" y="6484656"/>
                </a:lnTo>
                <a:lnTo>
                  <a:pt x="0" y="0"/>
                </a:lnTo>
                <a:close/>
              </a:path>
            </a:pathLst>
          </a:custGeom>
          <a:blipFill>
            <a:blip r:embed="rId2">
              <a:alphaModFix amt="14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5" name="Freeform 15"/>
          <p:cNvSpPr/>
          <p:nvPr/>
        </p:nvSpPr>
        <p:spPr>
          <a:xfrm rot="5400000" flipH="1" flipV="1">
            <a:off x="2238025" y="1901172"/>
            <a:ext cx="7327295" cy="6484656"/>
          </a:xfrm>
          <a:custGeom>
            <a:avLst/>
            <a:gdLst/>
            <a:ahLst/>
            <a:cxnLst/>
            <a:rect l="l" t="t" r="r" b="b"/>
            <a:pathLst>
              <a:path w="7327295" h="6484656">
                <a:moveTo>
                  <a:pt x="7327294" y="6484656"/>
                </a:moveTo>
                <a:lnTo>
                  <a:pt x="0" y="6484656"/>
                </a:lnTo>
                <a:lnTo>
                  <a:pt x="0" y="0"/>
                </a:lnTo>
                <a:lnTo>
                  <a:pt x="7327294" y="0"/>
                </a:lnTo>
                <a:lnTo>
                  <a:pt x="7327294" y="6484656"/>
                </a:lnTo>
                <a:close/>
              </a:path>
            </a:pathLst>
          </a:custGeom>
          <a:blipFill>
            <a:blip r:embed="rId2">
              <a:alphaModFix amt="14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6" name="TextBox 16"/>
          <p:cNvSpPr txBox="1"/>
          <p:nvPr/>
        </p:nvSpPr>
        <p:spPr>
          <a:xfrm>
            <a:off x="3530025" y="4654681"/>
            <a:ext cx="11227950" cy="1425314"/>
          </a:xfrm>
          <a:prstGeom prst="rect">
            <a:avLst/>
          </a:prstGeom>
        </p:spPr>
        <p:txBody>
          <a:bodyPr lIns="0" tIns="0" rIns="0" bIns="0" rtlCol="0" anchor="t">
            <a:spAutoFit/>
          </a:bodyPr>
          <a:lstStyle/>
          <a:p>
            <a:pPr marL="0" lvl="0" indent="0" algn="ctr">
              <a:lnSpc>
                <a:spcPts val="10141"/>
              </a:lnSpc>
              <a:spcBef>
                <a:spcPct val="0"/>
              </a:spcBef>
            </a:pPr>
            <a:r>
              <a:rPr lang="en-US" sz="12367" b="1">
                <a:solidFill>
                  <a:srgbClr val="4E6AFF"/>
                </a:solidFill>
                <a:latin typeface="Literata Bold"/>
                <a:ea typeface="Literata Bold"/>
                <a:cs typeface="Literata Bold"/>
                <a:sym typeface="Literata Bold"/>
              </a:rPr>
              <a:t>THANK YOU</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87744" y="-283567"/>
            <a:ext cx="18663487" cy="1061453"/>
            <a:chOff x="0" y="0"/>
            <a:chExt cx="4915486" cy="279560"/>
          </a:xfrm>
        </p:grpSpPr>
        <p:sp>
          <p:nvSpPr>
            <p:cNvPr id="3" name="Freeform 3"/>
            <p:cNvSpPr/>
            <p:nvPr/>
          </p:nvSpPr>
          <p:spPr>
            <a:xfrm>
              <a:off x="0" y="0"/>
              <a:ext cx="4915486" cy="279560"/>
            </a:xfrm>
            <a:custGeom>
              <a:avLst/>
              <a:gdLst/>
              <a:ahLst/>
              <a:cxnLst/>
              <a:rect l="l" t="t" r="r" b="b"/>
              <a:pathLst>
                <a:path w="4915486" h="279560">
                  <a:moveTo>
                    <a:pt x="0" y="0"/>
                  </a:moveTo>
                  <a:lnTo>
                    <a:pt x="4915486" y="0"/>
                  </a:lnTo>
                  <a:lnTo>
                    <a:pt x="4915486" y="279560"/>
                  </a:lnTo>
                  <a:lnTo>
                    <a:pt x="0" y="279560"/>
                  </a:lnTo>
                  <a:close/>
                </a:path>
              </a:pathLst>
            </a:custGeom>
            <a:solidFill>
              <a:srgbClr val="4E6AFF"/>
            </a:solidFill>
          </p:spPr>
          <p:txBody>
            <a:bodyPr/>
            <a:lstStyle/>
            <a:p>
              <a:endParaRPr lang="en-US"/>
            </a:p>
          </p:txBody>
        </p:sp>
        <p:sp>
          <p:nvSpPr>
            <p:cNvPr id="4" name="TextBox 4"/>
            <p:cNvSpPr txBox="1"/>
            <p:nvPr/>
          </p:nvSpPr>
          <p:spPr>
            <a:xfrm>
              <a:off x="0" y="-38100"/>
              <a:ext cx="4915486" cy="31766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6053230" y="247159"/>
            <a:ext cx="297045" cy="297045"/>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US"/>
            </a:p>
          </p:txBody>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6507742" y="247159"/>
            <a:ext cx="297045" cy="297045"/>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US"/>
            </a:p>
          </p:txBody>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16962255" y="247159"/>
            <a:ext cx="297045" cy="297045"/>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US"/>
            </a:p>
          </p:txBody>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4" name="Freeform 14"/>
          <p:cNvSpPr/>
          <p:nvPr/>
        </p:nvSpPr>
        <p:spPr>
          <a:xfrm>
            <a:off x="11643386" y="2596559"/>
            <a:ext cx="6159239" cy="5350839"/>
          </a:xfrm>
          <a:custGeom>
            <a:avLst/>
            <a:gdLst/>
            <a:ahLst/>
            <a:cxnLst/>
            <a:rect l="l" t="t" r="r" b="b"/>
            <a:pathLst>
              <a:path w="6159239" h="5350839">
                <a:moveTo>
                  <a:pt x="0" y="0"/>
                </a:moveTo>
                <a:lnTo>
                  <a:pt x="6159239" y="0"/>
                </a:lnTo>
                <a:lnTo>
                  <a:pt x="6159239" y="5350839"/>
                </a:lnTo>
                <a:lnTo>
                  <a:pt x="0" y="5350839"/>
                </a:lnTo>
                <a:lnTo>
                  <a:pt x="0" y="0"/>
                </a:lnTo>
                <a:close/>
              </a:path>
            </a:pathLst>
          </a:custGeom>
          <a:blipFill>
            <a:blip r:embed="rId2"/>
            <a:stretch>
              <a:fillRect/>
            </a:stretch>
          </a:blipFill>
        </p:spPr>
        <p:txBody>
          <a:bodyPr/>
          <a:lstStyle/>
          <a:p>
            <a:endParaRPr lang="en-US"/>
          </a:p>
        </p:txBody>
      </p:sp>
      <p:sp>
        <p:nvSpPr>
          <p:cNvPr id="15" name="TextBox 15"/>
          <p:cNvSpPr txBox="1"/>
          <p:nvPr/>
        </p:nvSpPr>
        <p:spPr>
          <a:xfrm>
            <a:off x="755857" y="2962994"/>
            <a:ext cx="4927226" cy="1736725"/>
          </a:xfrm>
          <a:prstGeom prst="rect">
            <a:avLst/>
          </a:prstGeom>
        </p:spPr>
        <p:txBody>
          <a:bodyPr lIns="0" tIns="0" rIns="0" bIns="0" rtlCol="0" anchor="t">
            <a:spAutoFit/>
          </a:bodyPr>
          <a:lstStyle/>
          <a:p>
            <a:pPr algn="just">
              <a:lnSpc>
                <a:spcPts val="3499"/>
              </a:lnSpc>
            </a:pPr>
            <a:r>
              <a:rPr lang="en-US" sz="2499" b="1">
                <a:solidFill>
                  <a:srgbClr val="000000"/>
                </a:solidFill>
                <a:latin typeface="Literata Bold"/>
                <a:ea typeface="Literata Bold"/>
                <a:cs typeface="Literata Bold"/>
                <a:sym typeface="Literata Bold"/>
              </a:rPr>
              <a:t>1. Quản lý ứng viên (Candidate)  </a:t>
            </a:r>
          </a:p>
          <a:p>
            <a:pPr algn="just">
              <a:lnSpc>
                <a:spcPts val="3499"/>
              </a:lnSpc>
            </a:pPr>
            <a:r>
              <a:rPr lang="en-US" sz="2499">
                <a:solidFill>
                  <a:srgbClr val="000000"/>
                </a:solidFill>
                <a:latin typeface="Literata"/>
                <a:ea typeface="Literata"/>
                <a:cs typeface="Literata"/>
                <a:sym typeface="Literata"/>
              </a:rPr>
              <a:t>👤 Thêm, sửa, xem thông tin</a:t>
            </a:r>
          </a:p>
          <a:p>
            <a:pPr algn="just">
              <a:lnSpc>
                <a:spcPts val="3499"/>
              </a:lnSpc>
            </a:pPr>
            <a:r>
              <a:rPr lang="en-US" sz="2499">
                <a:solidFill>
                  <a:srgbClr val="000000"/>
                </a:solidFill>
                <a:latin typeface="Literata"/>
                <a:ea typeface="Literata"/>
                <a:cs typeface="Literata"/>
                <a:sym typeface="Literata"/>
              </a:rPr>
              <a:t>🛠️ Gợi ý kỹ năng </a:t>
            </a:r>
          </a:p>
          <a:p>
            <a:pPr algn="just">
              <a:lnSpc>
                <a:spcPts val="3499"/>
              </a:lnSpc>
              <a:spcBef>
                <a:spcPct val="0"/>
              </a:spcBef>
            </a:pPr>
            <a:r>
              <a:rPr lang="en-US" sz="2499">
                <a:solidFill>
                  <a:srgbClr val="000000"/>
                </a:solidFill>
                <a:latin typeface="Literata"/>
                <a:ea typeface="Literata"/>
                <a:cs typeface="Literata"/>
                <a:sym typeface="Literata"/>
              </a:rPr>
              <a:t>🔍 Tìm kiếm</a:t>
            </a:r>
          </a:p>
        </p:txBody>
      </p:sp>
      <p:sp>
        <p:nvSpPr>
          <p:cNvPr id="16" name="TextBox 16"/>
          <p:cNvSpPr txBox="1"/>
          <p:nvPr/>
        </p:nvSpPr>
        <p:spPr>
          <a:xfrm>
            <a:off x="6520830" y="1317034"/>
            <a:ext cx="5246340" cy="669925"/>
          </a:xfrm>
          <a:prstGeom prst="rect">
            <a:avLst/>
          </a:prstGeom>
        </p:spPr>
        <p:txBody>
          <a:bodyPr lIns="0" tIns="0" rIns="0" bIns="0" rtlCol="0" anchor="t">
            <a:spAutoFit/>
          </a:bodyPr>
          <a:lstStyle/>
          <a:p>
            <a:pPr marL="0" lvl="0" indent="0" algn="ctr">
              <a:lnSpc>
                <a:spcPts val="5599"/>
              </a:lnSpc>
            </a:pPr>
            <a:r>
              <a:rPr lang="en-US" sz="3999" b="1">
                <a:solidFill>
                  <a:srgbClr val="4E6AFF"/>
                </a:solidFill>
                <a:latin typeface="Literata Bold"/>
                <a:ea typeface="Literata Bold"/>
                <a:cs typeface="Literata Bold"/>
                <a:sym typeface="Literata Bold"/>
              </a:rPr>
              <a:t>CHỨC NĂNG CHÍNH</a:t>
            </a:r>
          </a:p>
        </p:txBody>
      </p:sp>
      <p:sp>
        <p:nvSpPr>
          <p:cNvPr id="17" name="TextBox 17"/>
          <p:cNvSpPr txBox="1"/>
          <p:nvPr/>
        </p:nvSpPr>
        <p:spPr>
          <a:xfrm>
            <a:off x="6520830" y="5104805"/>
            <a:ext cx="3191619" cy="1298575"/>
          </a:xfrm>
          <a:prstGeom prst="rect">
            <a:avLst/>
          </a:prstGeom>
        </p:spPr>
        <p:txBody>
          <a:bodyPr lIns="0" tIns="0" rIns="0" bIns="0" rtlCol="0" anchor="t">
            <a:spAutoFit/>
          </a:bodyPr>
          <a:lstStyle/>
          <a:p>
            <a:pPr algn="just">
              <a:lnSpc>
                <a:spcPts val="3499"/>
              </a:lnSpc>
            </a:pPr>
            <a:r>
              <a:rPr lang="en-US" sz="2499" b="1">
                <a:solidFill>
                  <a:srgbClr val="000000"/>
                </a:solidFill>
                <a:latin typeface="Literata Bold"/>
                <a:ea typeface="Literata Bold"/>
                <a:cs typeface="Literata Bold"/>
                <a:sym typeface="Literata Bold"/>
              </a:rPr>
              <a:t>4. Tìm kiếm và gợi ý  </a:t>
            </a:r>
          </a:p>
          <a:p>
            <a:pPr algn="just">
              <a:lnSpc>
                <a:spcPts val="3499"/>
              </a:lnSpc>
            </a:pPr>
            <a:r>
              <a:rPr lang="en-US" sz="2499">
                <a:solidFill>
                  <a:srgbClr val="000000"/>
                </a:solidFill>
                <a:latin typeface="Literata"/>
                <a:ea typeface="Literata"/>
                <a:cs typeface="Literata"/>
                <a:sym typeface="Literata"/>
              </a:rPr>
              <a:t>🔍 Tìm kiếm</a:t>
            </a:r>
          </a:p>
          <a:p>
            <a:pPr algn="just">
              <a:lnSpc>
                <a:spcPts val="3499"/>
              </a:lnSpc>
              <a:spcBef>
                <a:spcPct val="0"/>
              </a:spcBef>
            </a:pPr>
            <a:r>
              <a:rPr lang="en-US" sz="2499">
                <a:solidFill>
                  <a:srgbClr val="000000"/>
                </a:solidFill>
                <a:latin typeface="Literata"/>
                <a:ea typeface="Literata"/>
                <a:cs typeface="Literata"/>
                <a:sym typeface="Literata"/>
              </a:rPr>
              <a:t>✨ Gợi ý</a:t>
            </a:r>
          </a:p>
        </p:txBody>
      </p:sp>
      <p:sp>
        <p:nvSpPr>
          <p:cNvPr id="18" name="TextBox 18"/>
          <p:cNvSpPr txBox="1"/>
          <p:nvPr/>
        </p:nvSpPr>
        <p:spPr>
          <a:xfrm>
            <a:off x="755857" y="5104805"/>
            <a:ext cx="4546997" cy="1298575"/>
          </a:xfrm>
          <a:prstGeom prst="rect">
            <a:avLst/>
          </a:prstGeom>
        </p:spPr>
        <p:txBody>
          <a:bodyPr lIns="0" tIns="0" rIns="0" bIns="0" rtlCol="0" anchor="t">
            <a:spAutoFit/>
          </a:bodyPr>
          <a:lstStyle/>
          <a:p>
            <a:pPr algn="just">
              <a:lnSpc>
                <a:spcPts val="3499"/>
              </a:lnSpc>
            </a:pPr>
            <a:r>
              <a:rPr lang="en-US" sz="2499" b="1">
                <a:solidFill>
                  <a:srgbClr val="000000"/>
                </a:solidFill>
                <a:latin typeface="Literata Bold"/>
                <a:ea typeface="Literata Bold"/>
                <a:cs typeface="Literata Bold"/>
                <a:sym typeface="Literata Bold"/>
              </a:rPr>
              <a:t>2. Quản lý công việc (Jobs)  </a:t>
            </a:r>
          </a:p>
          <a:p>
            <a:pPr algn="just">
              <a:lnSpc>
                <a:spcPts val="3499"/>
              </a:lnSpc>
            </a:pPr>
            <a:r>
              <a:rPr lang="en-US" sz="2499">
                <a:solidFill>
                  <a:srgbClr val="000000"/>
                </a:solidFill>
                <a:latin typeface="Literata"/>
                <a:ea typeface="Literata"/>
                <a:cs typeface="Literata"/>
                <a:sym typeface="Literata"/>
              </a:rPr>
              <a:t>💼 Thêm, sửa, xem thông tin  </a:t>
            </a:r>
          </a:p>
          <a:p>
            <a:pPr algn="just">
              <a:lnSpc>
                <a:spcPts val="3499"/>
              </a:lnSpc>
              <a:spcBef>
                <a:spcPct val="0"/>
              </a:spcBef>
            </a:pPr>
            <a:r>
              <a:rPr lang="en-US" sz="2499">
                <a:solidFill>
                  <a:srgbClr val="000000"/>
                </a:solidFill>
                <a:latin typeface="Literata"/>
                <a:ea typeface="Literata"/>
                <a:cs typeface="Literata"/>
                <a:sym typeface="Literata"/>
              </a:rPr>
              <a:t>🔍 Tìm kiếm</a:t>
            </a:r>
          </a:p>
        </p:txBody>
      </p:sp>
      <p:sp>
        <p:nvSpPr>
          <p:cNvPr id="19" name="TextBox 19"/>
          <p:cNvSpPr txBox="1"/>
          <p:nvPr/>
        </p:nvSpPr>
        <p:spPr>
          <a:xfrm>
            <a:off x="6520830" y="2962994"/>
            <a:ext cx="4621113" cy="1736725"/>
          </a:xfrm>
          <a:prstGeom prst="rect">
            <a:avLst/>
          </a:prstGeom>
        </p:spPr>
        <p:txBody>
          <a:bodyPr lIns="0" tIns="0" rIns="0" bIns="0" rtlCol="0" anchor="t">
            <a:spAutoFit/>
          </a:bodyPr>
          <a:lstStyle/>
          <a:p>
            <a:pPr algn="just">
              <a:lnSpc>
                <a:spcPts val="3499"/>
              </a:lnSpc>
            </a:pPr>
            <a:r>
              <a:rPr lang="en-US" sz="2499" b="1">
                <a:solidFill>
                  <a:srgbClr val="000000"/>
                </a:solidFill>
                <a:latin typeface="Literata Bold"/>
                <a:ea typeface="Literata Bold"/>
                <a:cs typeface="Literata Bold"/>
                <a:sym typeface="Literata Bold"/>
              </a:rPr>
              <a:t>3. Quản lý công ty (Company)  </a:t>
            </a:r>
          </a:p>
          <a:p>
            <a:pPr algn="just">
              <a:lnSpc>
                <a:spcPts val="3499"/>
              </a:lnSpc>
            </a:pPr>
            <a:r>
              <a:rPr lang="en-US" sz="2499">
                <a:solidFill>
                  <a:srgbClr val="000000"/>
                </a:solidFill>
                <a:latin typeface="Literata"/>
                <a:ea typeface="Literata"/>
                <a:cs typeface="Literata"/>
                <a:sym typeface="Literata"/>
              </a:rPr>
              <a:t>🏢 Thêm, sửa, xem thông tin  </a:t>
            </a:r>
          </a:p>
          <a:p>
            <a:pPr algn="just">
              <a:lnSpc>
                <a:spcPts val="3499"/>
              </a:lnSpc>
            </a:pPr>
            <a:r>
              <a:rPr lang="en-US" sz="2499">
                <a:solidFill>
                  <a:srgbClr val="000000"/>
                </a:solidFill>
                <a:latin typeface="Literata"/>
                <a:ea typeface="Literata"/>
                <a:cs typeface="Literata"/>
                <a:sym typeface="Literata"/>
              </a:rPr>
              <a:t>🤝 Gợi ý ứng viên</a:t>
            </a:r>
          </a:p>
          <a:p>
            <a:pPr algn="just">
              <a:lnSpc>
                <a:spcPts val="3499"/>
              </a:lnSpc>
              <a:spcBef>
                <a:spcPct val="0"/>
              </a:spcBef>
            </a:pPr>
            <a:r>
              <a:rPr lang="en-US" sz="2499">
                <a:solidFill>
                  <a:srgbClr val="000000"/>
                </a:solidFill>
                <a:latin typeface="Literata"/>
                <a:ea typeface="Literata"/>
                <a:cs typeface="Literata"/>
                <a:sym typeface="Literata"/>
              </a:rPr>
              <a:t>✉️ Gửi email</a:t>
            </a:r>
          </a:p>
        </p:txBody>
      </p:sp>
      <p:sp>
        <p:nvSpPr>
          <p:cNvPr id="20" name="TextBox 20"/>
          <p:cNvSpPr txBox="1"/>
          <p:nvPr/>
        </p:nvSpPr>
        <p:spPr>
          <a:xfrm>
            <a:off x="6609829" y="6812955"/>
            <a:ext cx="4443115" cy="860425"/>
          </a:xfrm>
          <a:prstGeom prst="rect">
            <a:avLst/>
          </a:prstGeom>
        </p:spPr>
        <p:txBody>
          <a:bodyPr lIns="0" tIns="0" rIns="0" bIns="0" rtlCol="0" anchor="t">
            <a:spAutoFit/>
          </a:bodyPr>
          <a:lstStyle/>
          <a:p>
            <a:pPr algn="just">
              <a:lnSpc>
                <a:spcPts val="3499"/>
              </a:lnSpc>
            </a:pPr>
            <a:r>
              <a:rPr lang="en-US" sz="2499" b="1">
                <a:solidFill>
                  <a:srgbClr val="000000"/>
                </a:solidFill>
                <a:latin typeface="Literata Bold"/>
                <a:ea typeface="Literata Bold"/>
                <a:cs typeface="Literata Bold"/>
                <a:sym typeface="Literata Bold"/>
              </a:rPr>
              <a:t>5. Gửi email  </a:t>
            </a:r>
          </a:p>
          <a:p>
            <a:pPr algn="just">
              <a:lnSpc>
                <a:spcPts val="3499"/>
              </a:lnSpc>
              <a:spcBef>
                <a:spcPct val="0"/>
              </a:spcBef>
            </a:pPr>
            <a:r>
              <a:rPr lang="en-US" sz="2499">
                <a:solidFill>
                  <a:srgbClr val="000000"/>
                </a:solidFill>
                <a:latin typeface="Literata"/>
                <a:ea typeface="Literata"/>
                <a:cs typeface="Literata"/>
                <a:sym typeface="Literata"/>
              </a:rPr>
              <a:t>📧 Thông báo cơ hội việc làm</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87744" y="-283567"/>
            <a:ext cx="18663487" cy="1061453"/>
            <a:chOff x="0" y="0"/>
            <a:chExt cx="4915486" cy="279560"/>
          </a:xfrm>
        </p:grpSpPr>
        <p:sp>
          <p:nvSpPr>
            <p:cNvPr id="3" name="Freeform 3"/>
            <p:cNvSpPr/>
            <p:nvPr/>
          </p:nvSpPr>
          <p:spPr>
            <a:xfrm>
              <a:off x="0" y="0"/>
              <a:ext cx="4915486" cy="279560"/>
            </a:xfrm>
            <a:custGeom>
              <a:avLst/>
              <a:gdLst/>
              <a:ahLst/>
              <a:cxnLst/>
              <a:rect l="l" t="t" r="r" b="b"/>
              <a:pathLst>
                <a:path w="4915486" h="279560">
                  <a:moveTo>
                    <a:pt x="0" y="0"/>
                  </a:moveTo>
                  <a:lnTo>
                    <a:pt x="4915486" y="0"/>
                  </a:lnTo>
                  <a:lnTo>
                    <a:pt x="4915486" y="279560"/>
                  </a:lnTo>
                  <a:lnTo>
                    <a:pt x="0" y="279560"/>
                  </a:lnTo>
                  <a:close/>
                </a:path>
              </a:pathLst>
            </a:custGeom>
            <a:solidFill>
              <a:srgbClr val="4E6AFF"/>
            </a:solidFill>
          </p:spPr>
          <p:txBody>
            <a:bodyPr/>
            <a:lstStyle/>
            <a:p>
              <a:endParaRPr lang="en-US"/>
            </a:p>
          </p:txBody>
        </p:sp>
        <p:sp>
          <p:nvSpPr>
            <p:cNvPr id="4" name="TextBox 4"/>
            <p:cNvSpPr txBox="1"/>
            <p:nvPr/>
          </p:nvSpPr>
          <p:spPr>
            <a:xfrm>
              <a:off x="0" y="-38100"/>
              <a:ext cx="4915486" cy="31766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6053230" y="247159"/>
            <a:ext cx="297045" cy="297045"/>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US"/>
            </a:p>
          </p:txBody>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6507742" y="247159"/>
            <a:ext cx="297045" cy="297045"/>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US"/>
            </a:p>
          </p:txBody>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16962255" y="247159"/>
            <a:ext cx="297045" cy="297045"/>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US"/>
            </a:p>
          </p:txBody>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16611957" y="1669996"/>
            <a:ext cx="385661" cy="385661"/>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A100"/>
            </a:solidFill>
          </p:spPr>
          <p:txBody>
            <a:bodyPr/>
            <a:lstStyle/>
            <a:p>
              <a:endParaRPr lang="en-US"/>
            </a:p>
          </p:txBody>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7" name="Freeform 17"/>
          <p:cNvSpPr/>
          <p:nvPr/>
        </p:nvSpPr>
        <p:spPr>
          <a:xfrm>
            <a:off x="9334696" y="2280264"/>
            <a:ext cx="6129838" cy="7374241"/>
          </a:xfrm>
          <a:custGeom>
            <a:avLst/>
            <a:gdLst/>
            <a:ahLst/>
            <a:cxnLst/>
            <a:rect l="l" t="t" r="r" b="b"/>
            <a:pathLst>
              <a:path w="6129838" h="7374241">
                <a:moveTo>
                  <a:pt x="0" y="0"/>
                </a:moveTo>
                <a:lnTo>
                  <a:pt x="6129838" y="0"/>
                </a:lnTo>
                <a:lnTo>
                  <a:pt x="6129838" y="7374241"/>
                </a:lnTo>
                <a:lnTo>
                  <a:pt x="0" y="7374241"/>
                </a:lnTo>
                <a:lnTo>
                  <a:pt x="0" y="0"/>
                </a:lnTo>
                <a:close/>
              </a:path>
            </a:pathLst>
          </a:custGeom>
          <a:blipFill>
            <a:blip r:embed="rId2"/>
            <a:stretch>
              <a:fillRect/>
            </a:stretch>
          </a:blipFill>
        </p:spPr>
        <p:txBody>
          <a:bodyPr/>
          <a:lstStyle/>
          <a:p>
            <a:endParaRPr lang="en-US"/>
          </a:p>
        </p:txBody>
      </p:sp>
      <p:sp>
        <p:nvSpPr>
          <p:cNvPr id="18" name="TextBox 18"/>
          <p:cNvSpPr txBox="1"/>
          <p:nvPr/>
        </p:nvSpPr>
        <p:spPr>
          <a:xfrm>
            <a:off x="3039994" y="1301696"/>
            <a:ext cx="12208013" cy="669925"/>
          </a:xfrm>
          <a:prstGeom prst="rect">
            <a:avLst/>
          </a:prstGeom>
        </p:spPr>
        <p:txBody>
          <a:bodyPr lIns="0" tIns="0" rIns="0" bIns="0" rtlCol="0" anchor="t">
            <a:spAutoFit/>
          </a:bodyPr>
          <a:lstStyle/>
          <a:p>
            <a:pPr marL="0" lvl="0" indent="0" algn="just">
              <a:lnSpc>
                <a:spcPts val="5599"/>
              </a:lnSpc>
            </a:pPr>
            <a:r>
              <a:rPr lang="en-US" sz="3999" b="1">
                <a:solidFill>
                  <a:srgbClr val="4E6AFF"/>
                </a:solidFill>
                <a:latin typeface="Literata Bold"/>
                <a:ea typeface="Literata Bold"/>
                <a:cs typeface="Literata Bold"/>
                <a:sym typeface="Literata Bold"/>
              </a:rPr>
              <a:t>PHẦN 2: THIẾT KẾ HỆ THỐNG VÀ CÁC BIỂU ĐỒ</a:t>
            </a:r>
          </a:p>
        </p:txBody>
      </p:sp>
      <p:sp>
        <p:nvSpPr>
          <p:cNvPr id="19" name="TextBox 19"/>
          <p:cNvSpPr txBox="1"/>
          <p:nvPr/>
        </p:nvSpPr>
        <p:spPr>
          <a:xfrm>
            <a:off x="1254363" y="5453035"/>
            <a:ext cx="7366397" cy="514350"/>
          </a:xfrm>
          <a:prstGeom prst="rect">
            <a:avLst/>
          </a:prstGeom>
        </p:spPr>
        <p:txBody>
          <a:bodyPr lIns="0" tIns="0" rIns="0" bIns="0" rtlCol="0" anchor="t">
            <a:spAutoFit/>
          </a:bodyPr>
          <a:lstStyle/>
          <a:p>
            <a:pPr algn="ctr">
              <a:lnSpc>
                <a:spcPts val="4200"/>
              </a:lnSpc>
              <a:spcBef>
                <a:spcPct val="0"/>
              </a:spcBef>
            </a:pPr>
            <a:r>
              <a:rPr lang="en-US" sz="3000" b="1" i="1">
                <a:solidFill>
                  <a:srgbClr val="4E6AFF"/>
                </a:solidFill>
                <a:latin typeface="Literata Bold Italics"/>
                <a:ea typeface="Literata Bold Italics"/>
                <a:cs typeface="Literata Bold Italics"/>
                <a:sym typeface="Literata Bold Italics"/>
              </a:rPr>
              <a:t>Mô hình cơ sở dữ liệu (Database Diagram)</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87744" y="-283567"/>
            <a:ext cx="18663487" cy="1061453"/>
            <a:chOff x="0" y="0"/>
            <a:chExt cx="4915486" cy="279560"/>
          </a:xfrm>
        </p:grpSpPr>
        <p:sp>
          <p:nvSpPr>
            <p:cNvPr id="3" name="Freeform 3"/>
            <p:cNvSpPr/>
            <p:nvPr/>
          </p:nvSpPr>
          <p:spPr>
            <a:xfrm>
              <a:off x="0" y="0"/>
              <a:ext cx="4915486" cy="279560"/>
            </a:xfrm>
            <a:custGeom>
              <a:avLst/>
              <a:gdLst/>
              <a:ahLst/>
              <a:cxnLst/>
              <a:rect l="l" t="t" r="r" b="b"/>
              <a:pathLst>
                <a:path w="4915486" h="279560">
                  <a:moveTo>
                    <a:pt x="0" y="0"/>
                  </a:moveTo>
                  <a:lnTo>
                    <a:pt x="4915486" y="0"/>
                  </a:lnTo>
                  <a:lnTo>
                    <a:pt x="4915486" y="279560"/>
                  </a:lnTo>
                  <a:lnTo>
                    <a:pt x="0" y="279560"/>
                  </a:lnTo>
                  <a:close/>
                </a:path>
              </a:pathLst>
            </a:custGeom>
            <a:solidFill>
              <a:srgbClr val="4E6AFF"/>
            </a:solidFill>
          </p:spPr>
          <p:txBody>
            <a:bodyPr/>
            <a:lstStyle/>
            <a:p>
              <a:endParaRPr lang="en-US"/>
            </a:p>
          </p:txBody>
        </p:sp>
        <p:sp>
          <p:nvSpPr>
            <p:cNvPr id="4" name="TextBox 4"/>
            <p:cNvSpPr txBox="1"/>
            <p:nvPr/>
          </p:nvSpPr>
          <p:spPr>
            <a:xfrm>
              <a:off x="0" y="-38100"/>
              <a:ext cx="4915486" cy="31766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6053230" y="247159"/>
            <a:ext cx="297045" cy="297045"/>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US"/>
            </a:p>
          </p:txBody>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6507742" y="247159"/>
            <a:ext cx="297045" cy="297045"/>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US"/>
            </a:p>
          </p:txBody>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16962255" y="247159"/>
            <a:ext cx="297045" cy="297045"/>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US"/>
            </a:p>
          </p:txBody>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16611957" y="1669996"/>
            <a:ext cx="385661" cy="385661"/>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A100"/>
            </a:solidFill>
          </p:spPr>
          <p:txBody>
            <a:bodyPr/>
            <a:lstStyle/>
            <a:p>
              <a:endParaRPr lang="en-US"/>
            </a:p>
          </p:txBody>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7" name="Freeform 17"/>
          <p:cNvSpPr/>
          <p:nvPr/>
        </p:nvSpPr>
        <p:spPr>
          <a:xfrm>
            <a:off x="8839287" y="2280264"/>
            <a:ext cx="6930134" cy="7374241"/>
          </a:xfrm>
          <a:custGeom>
            <a:avLst/>
            <a:gdLst/>
            <a:ahLst/>
            <a:cxnLst/>
            <a:rect l="l" t="t" r="r" b="b"/>
            <a:pathLst>
              <a:path w="6129838" h="7374241">
                <a:moveTo>
                  <a:pt x="0" y="0"/>
                </a:moveTo>
                <a:lnTo>
                  <a:pt x="6129838" y="0"/>
                </a:lnTo>
                <a:lnTo>
                  <a:pt x="6129838" y="7374241"/>
                </a:lnTo>
                <a:lnTo>
                  <a:pt x="0" y="7374241"/>
                </a:lnTo>
                <a:lnTo>
                  <a:pt x="0" y="0"/>
                </a:lnTo>
                <a:close/>
              </a:path>
            </a:pathLst>
          </a:custGeom>
          <a:blipFill>
            <a:blip r:embed="rId2">
              <a:extLst>
                <a:ext uri="{28A0092B-C50C-407E-A947-70E740481C1C}">
                  <a14:useLocalDpi xmlns:a14="http://schemas.microsoft.com/office/drawing/2010/main" val="0"/>
                </a:ext>
              </a:extLst>
            </a:blip>
            <a:stretch>
              <a:fillRect/>
            </a:stretch>
          </a:blipFill>
        </p:spPr>
        <p:txBody>
          <a:bodyPr/>
          <a:lstStyle/>
          <a:p>
            <a:endParaRPr lang="en-US"/>
          </a:p>
        </p:txBody>
      </p:sp>
      <p:sp>
        <p:nvSpPr>
          <p:cNvPr id="18" name="TextBox 18"/>
          <p:cNvSpPr txBox="1"/>
          <p:nvPr/>
        </p:nvSpPr>
        <p:spPr>
          <a:xfrm>
            <a:off x="3039994" y="1301696"/>
            <a:ext cx="12208013" cy="669925"/>
          </a:xfrm>
          <a:prstGeom prst="rect">
            <a:avLst/>
          </a:prstGeom>
        </p:spPr>
        <p:txBody>
          <a:bodyPr lIns="0" tIns="0" rIns="0" bIns="0" rtlCol="0" anchor="t">
            <a:spAutoFit/>
          </a:bodyPr>
          <a:lstStyle/>
          <a:p>
            <a:pPr marL="0" lvl="0" indent="0" algn="just">
              <a:lnSpc>
                <a:spcPts val="5599"/>
              </a:lnSpc>
            </a:pPr>
            <a:r>
              <a:rPr lang="en-US" sz="3999" b="1">
                <a:solidFill>
                  <a:srgbClr val="4E6AFF"/>
                </a:solidFill>
                <a:latin typeface="Literata Bold"/>
                <a:ea typeface="Literata Bold"/>
                <a:cs typeface="Literata Bold"/>
                <a:sym typeface="Literata Bold"/>
              </a:rPr>
              <a:t>PHẦN 2: THIẾT KẾ HỆ THỐNG VÀ CÁC BIỂU ĐỒ</a:t>
            </a:r>
          </a:p>
        </p:txBody>
      </p:sp>
      <p:sp>
        <p:nvSpPr>
          <p:cNvPr id="19" name="TextBox 19"/>
          <p:cNvSpPr txBox="1"/>
          <p:nvPr/>
        </p:nvSpPr>
        <p:spPr>
          <a:xfrm>
            <a:off x="2532647" y="5453035"/>
            <a:ext cx="4809827" cy="514350"/>
          </a:xfrm>
          <a:prstGeom prst="rect">
            <a:avLst/>
          </a:prstGeom>
        </p:spPr>
        <p:txBody>
          <a:bodyPr lIns="0" tIns="0" rIns="0" bIns="0" rtlCol="0" anchor="t">
            <a:spAutoFit/>
          </a:bodyPr>
          <a:lstStyle/>
          <a:p>
            <a:pPr algn="ctr">
              <a:lnSpc>
                <a:spcPts val="4200"/>
              </a:lnSpc>
              <a:spcBef>
                <a:spcPct val="0"/>
              </a:spcBef>
            </a:pPr>
            <a:r>
              <a:rPr lang="en-US" sz="3000" b="1" i="1">
                <a:solidFill>
                  <a:srgbClr val="4E6AFF"/>
                </a:solidFill>
                <a:latin typeface="Literata Bold Italics"/>
                <a:ea typeface="Literata Bold Italics"/>
                <a:cs typeface="Literata Bold Italics"/>
                <a:sym typeface="Literata Bold Italics"/>
              </a:rPr>
              <a:t>Biểu đồ lớp (Class Diagram)</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87744" y="-283567"/>
            <a:ext cx="18663487" cy="1061453"/>
            <a:chOff x="0" y="0"/>
            <a:chExt cx="4915486" cy="279560"/>
          </a:xfrm>
        </p:grpSpPr>
        <p:sp>
          <p:nvSpPr>
            <p:cNvPr id="3" name="Freeform 3"/>
            <p:cNvSpPr/>
            <p:nvPr/>
          </p:nvSpPr>
          <p:spPr>
            <a:xfrm>
              <a:off x="0" y="0"/>
              <a:ext cx="4915486" cy="279560"/>
            </a:xfrm>
            <a:custGeom>
              <a:avLst/>
              <a:gdLst/>
              <a:ahLst/>
              <a:cxnLst/>
              <a:rect l="l" t="t" r="r" b="b"/>
              <a:pathLst>
                <a:path w="4915486" h="279560">
                  <a:moveTo>
                    <a:pt x="0" y="0"/>
                  </a:moveTo>
                  <a:lnTo>
                    <a:pt x="4915486" y="0"/>
                  </a:lnTo>
                  <a:lnTo>
                    <a:pt x="4915486" y="279560"/>
                  </a:lnTo>
                  <a:lnTo>
                    <a:pt x="0" y="279560"/>
                  </a:lnTo>
                  <a:close/>
                </a:path>
              </a:pathLst>
            </a:custGeom>
            <a:solidFill>
              <a:srgbClr val="4E6AFF"/>
            </a:solidFill>
          </p:spPr>
          <p:txBody>
            <a:bodyPr/>
            <a:lstStyle/>
            <a:p>
              <a:endParaRPr lang="en-US"/>
            </a:p>
          </p:txBody>
        </p:sp>
        <p:sp>
          <p:nvSpPr>
            <p:cNvPr id="4" name="TextBox 4"/>
            <p:cNvSpPr txBox="1"/>
            <p:nvPr/>
          </p:nvSpPr>
          <p:spPr>
            <a:xfrm>
              <a:off x="0" y="-38100"/>
              <a:ext cx="4915486" cy="31766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6053230" y="247159"/>
            <a:ext cx="297045" cy="297045"/>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US"/>
            </a:p>
          </p:txBody>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6507742" y="247159"/>
            <a:ext cx="297045" cy="297045"/>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US"/>
            </a:p>
          </p:txBody>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16962255" y="247159"/>
            <a:ext cx="297045" cy="297045"/>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US"/>
            </a:p>
          </p:txBody>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16611957" y="1669996"/>
            <a:ext cx="385661" cy="385661"/>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A100"/>
            </a:solidFill>
          </p:spPr>
          <p:txBody>
            <a:bodyPr/>
            <a:lstStyle/>
            <a:p>
              <a:endParaRPr lang="en-US"/>
            </a:p>
          </p:txBody>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7" name="Freeform 17"/>
          <p:cNvSpPr/>
          <p:nvPr/>
        </p:nvSpPr>
        <p:spPr>
          <a:xfrm>
            <a:off x="2261035" y="2428821"/>
            <a:ext cx="13765929" cy="7209906"/>
          </a:xfrm>
          <a:custGeom>
            <a:avLst/>
            <a:gdLst/>
            <a:ahLst/>
            <a:cxnLst/>
            <a:rect l="l" t="t" r="r" b="b"/>
            <a:pathLst>
              <a:path w="13765929" h="7209906">
                <a:moveTo>
                  <a:pt x="0" y="0"/>
                </a:moveTo>
                <a:lnTo>
                  <a:pt x="13765930" y="0"/>
                </a:lnTo>
                <a:lnTo>
                  <a:pt x="13765930" y="7209905"/>
                </a:lnTo>
                <a:lnTo>
                  <a:pt x="0" y="7209905"/>
                </a:lnTo>
                <a:lnTo>
                  <a:pt x="0" y="0"/>
                </a:lnTo>
                <a:close/>
              </a:path>
            </a:pathLst>
          </a:custGeom>
          <a:blipFill>
            <a:blip r:embed="rId2"/>
            <a:stretch>
              <a:fillRect/>
            </a:stretch>
          </a:blipFill>
        </p:spPr>
        <p:txBody>
          <a:bodyPr/>
          <a:lstStyle/>
          <a:p>
            <a:endParaRPr lang="en-US"/>
          </a:p>
        </p:txBody>
      </p:sp>
      <p:sp>
        <p:nvSpPr>
          <p:cNvPr id="18" name="TextBox 18"/>
          <p:cNvSpPr txBox="1"/>
          <p:nvPr/>
        </p:nvSpPr>
        <p:spPr>
          <a:xfrm>
            <a:off x="3039994" y="1301696"/>
            <a:ext cx="12208013" cy="669925"/>
          </a:xfrm>
          <a:prstGeom prst="rect">
            <a:avLst/>
          </a:prstGeom>
        </p:spPr>
        <p:txBody>
          <a:bodyPr lIns="0" tIns="0" rIns="0" bIns="0" rtlCol="0" anchor="t">
            <a:spAutoFit/>
          </a:bodyPr>
          <a:lstStyle/>
          <a:p>
            <a:pPr marL="0" lvl="0" indent="0" algn="ctr">
              <a:lnSpc>
                <a:spcPts val="5599"/>
              </a:lnSpc>
            </a:pPr>
            <a:r>
              <a:rPr lang="en-US" sz="3999" b="1">
                <a:solidFill>
                  <a:srgbClr val="4E6AFF"/>
                </a:solidFill>
                <a:latin typeface="Literata Bold"/>
                <a:ea typeface="Literata Bold"/>
                <a:cs typeface="Literata Bold"/>
                <a:sym typeface="Literata Bold"/>
              </a:rPr>
              <a:t>PHẦN 3: HIỆN THỰC GIAO DIỆN</a:t>
            </a:r>
          </a:p>
        </p:txBody>
      </p:sp>
      <p:sp>
        <p:nvSpPr>
          <p:cNvPr id="19" name="TextBox 19"/>
          <p:cNvSpPr txBox="1"/>
          <p:nvPr/>
        </p:nvSpPr>
        <p:spPr>
          <a:xfrm>
            <a:off x="1028700" y="1914471"/>
            <a:ext cx="2692152" cy="514350"/>
          </a:xfrm>
          <a:prstGeom prst="rect">
            <a:avLst/>
          </a:prstGeom>
        </p:spPr>
        <p:txBody>
          <a:bodyPr lIns="0" tIns="0" rIns="0" bIns="0" rtlCol="0" anchor="t">
            <a:spAutoFit/>
          </a:bodyPr>
          <a:lstStyle/>
          <a:p>
            <a:pPr algn="ctr">
              <a:lnSpc>
                <a:spcPts val="4200"/>
              </a:lnSpc>
              <a:spcBef>
                <a:spcPct val="0"/>
              </a:spcBef>
            </a:pPr>
            <a:r>
              <a:rPr lang="en-US" sz="3000" b="1" i="1">
                <a:solidFill>
                  <a:srgbClr val="4E6AFF"/>
                </a:solidFill>
                <a:latin typeface="Literata Bold Italics"/>
                <a:ea typeface="Literata Bold Italics"/>
                <a:cs typeface="Literata Bold Italics"/>
                <a:sym typeface="Literata Bold Italics"/>
              </a:rPr>
              <a:t>Giao diện chính</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87744" y="-283567"/>
            <a:ext cx="18663487" cy="1061453"/>
            <a:chOff x="0" y="0"/>
            <a:chExt cx="4915486" cy="279560"/>
          </a:xfrm>
        </p:grpSpPr>
        <p:sp>
          <p:nvSpPr>
            <p:cNvPr id="3" name="Freeform 3"/>
            <p:cNvSpPr/>
            <p:nvPr/>
          </p:nvSpPr>
          <p:spPr>
            <a:xfrm>
              <a:off x="0" y="0"/>
              <a:ext cx="4915486" cy="279560"/>
            </a:xfrm>
            <a:custGeom>
              <a:avLst/>
              <a:gdLst/>
              <a:ahLst/>
              <a:cxnLst/>
              <a:rect l="l" t="t" r="r" b="b"/>
              <a:pathLst>
                <a:path w="4915486" h="279560">
                  <a:moveTo>
                    <a:pt x="0" y="0"/>
                  </a:moveTo>
                  <a:lnTo>
                    <a:pt x="4915486" y="0"/>
                  </a:lnTo>
                  <a:lnTo>
                    <a:pt x="4915486" y="279560"/>
                  </a:lnTo>
                  <a:lnTo>
                    <a:pt x="0" y="279560"/>
                  </a:lnTo>
                  <a:close/>
                </a:path>
              </a:pathLst>
            </a:custGeom>
            <a:solidFill>
              <a:srgbClr val="4E6AFF"/>
            </a:solidFill>
          </p:spPr>
          <p:txBody>
            <a:bodyPr/>
            <a:lstStyle/>
            <a:p>
              <a:endParaRPr lang="en-US"/>
            </a:p>
          </p:txBody>
        </p:sp>
        <p:sp>
          <p:nvSpPr>
            <p:cNvPr id="4" name="TextBox 4"/>
            <p:cNvSpPr txBox="1"/>
            <p:nvPr/>
          </p:nvSpPr>
          <p:spPr>
            <a:xfrm>
              <a:off x="0" y="-38100"/>
              <a:ext cx="4915486" cy="31766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6053230" y="247159"/>
            <a:ext cx="297045" cy="297045"/>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US"/>
            </a:p>
          </p:txBody>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6507742" y="247159"/>
            <a:ext cx="297045" cy="297045"/>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US"/>
            </a:p>
          </p:txBody>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16962255" y="247159"/>
            <a:ext cx="297045" cy="297045"/>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US"/>
            </a:p>
          </p:txBody>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16725117" y="1330325"/>
            <a:ext cx="385661" cy="385661"/>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A100"/>
            </a:solidFill>
          </p:spPr>
          <p:txBody>
            <a:bodyPr/>
            <a:lstStyle/>
            <a:p>
              <a:endParaRPr lang="en-US"/>
            </a:p>
          </p:txBody>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7" name="Freeform 17"/>
          <p:cNvSpPr/>
          <p:nvPr/>
        </p:nvSpPr>
        <p:spPr>
          <a:xfrm>
            <a:off x="2374195" y="2089150"/>
            <a:ext cx="13765929" cy="7209906"/>
          </a:xfrm>
          <a:custGeom>
            <a:avLst/>
            <a:gdLst/>
            <a:ahLst/>
            <a:cxnLst/>
            <a:rect l="l" t="t" r="r" b="b"/>
            <a:pathLst>
              <a:path w="13765929" h="7209906">
                <a:moveTo>
                  <a:pt x="0" y="0"/>
                </a:moveTo>
                <a:lnTo>
                  <a:pt x="13765929" y="0"/>
                </a:lnTo>
                <a:lnTo>
                  <a:pt x="13765929" y="7209906"/>
                </a:lnTo>
                <a:lnTo>
                  <a:pt x="0" y="7209906"/>
                </a:lnTo>
                <a:lnTo>
                  <a:pt x="0" y="0"/>
                </a:lnTo>
                <a:close/>
              </a:path>
            </a:pathLst>
          </a:custGeom>
          <a:blipFill>
            <a:blip r:embed="rId2"/>
            <a:stretch>
              <a:fillRect l="-537" r="-537"/>
            </a:stretch>
          </a:blipFill>
        </p:spPr>
        <p:txBody>
          <a:bodyPr/>
          <a:lstStyle/>
          <a:p>
            <a:endParaRPr lang="en-US"/>
          </a:p>
        </p:txBody>
      </p:sp>
      <p:sp>
        <p:nvSpPr>
          <p:cNvPr id="18" name="TextBox 18"/>
          <p:cNvSpPr txBox="1"/>
          <p:nvPr/>
        </p:nvSpPr>
        <p:spPr>
          <a:xfrm>
            <a:off x="3153153" y="962025"/>
            <a:ext cx="12208013" cy="669925"/>
          </a:xfrm>
          <a:prstGeom prst="rect">
            <a:avLst/>
          </a:prstGeom>
        </p:spPr>
        <p:txBody>
          <a:bodyPr lIns="0" tIns="0" rIns="0" bIns="0" rtlCol="0" anchor="t">
            <a:spAutoFit/>
          </a:bodyPr>
          <a:lstStyle/>
          <a:p>
            <a:pPr marL="0" lvl="0" indent="0" algn="ctr">
              <a:lnSpc>
                <a:spcPts val="5599"/>
              </a:lnSpc>
            </a:pPr>
            <a:r>
              <a:rPr lang="en-US" sz="3999" b="1">
                <a:solidFill>
                  <a:srgbClr val="4E6AFF"/>
                </a:solidFill>
                <a:latin typeface="Literata Bold"/>
                <a:ea typeface="Literata Bold"/>
                <a:cs typeface="Literata Bold"/>
                <a:sym typeface="Literata Bold"/>
              </a:rPr>
              <a:t>Giao diện chính candidates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87744" y="-283567"/>
            <a:ext cx="18663487" cy="1061453"/>
            <a:chOff x="0" y="0"/>
            <a:chExt cx="4915486" cy="279560"/>
          </a:xfrm>
        </p:grpSpPr>
        <p:sp>
          <p:nvSpPr>
            <p:cNvPr id="3" name="Freeform 3"/>
            <p:cNvSpPr/>
            <p:nvPr/>
          </p:nvSpPr>
          <p:spPr>
            <a:xfrm>
              <a:off x="0" y="0"/>
              <a:ext cx="4915486" cy="279560"/>
            </a:xfrm>
            <a:custGeom>
              <a:avLst/>
              <a:gdLst/>
              <a:ahLst/>
              <a:cxnLst/>
              <a:rect l="l" t="t" r="r" b="b"/>
              <a:pathLst>
                <a:path w="4915486" h="279560">
                  <a:moveTo>
                    <a:pt x="0" y="0"/>
                  </a:moveTo>
                  <a:lnTo>
                    <a:pt x="4915486" y="0"/>
                  </a:lnTo>
                  <a:lnTo>
                    <a:pt x="4915486" y="279560"/>
                  </a:lnTo>
                  <a:lnTo>
                    <a:pt x="0" y="279560"/>
                  </a:lnTo>
                  <a:close/>
                </a:path>
              </a:pathLst>
            </a:custGeom>
            <a:solidFill>
              <a:srgbClr val="4E6AFF"/>
            </a:solidFill>
          </p:spPr>
          <p:txBody>
            <a:bodyPr/>
            <a:lstStyle/>
            <a:p>
              <a:endParaRPr lang="en-US"/>
            </a:p>
          </p:txBody>
        </p:sp>
        <p:sp>
          <p:nvSpPr>
            <p:cNvPr id="4" name="TextBox 4"/>
            <p:cNvSpPr txBox="1"/>
            <p:nvPr/>
          </p:nvSpPr>
          <p:spPr>
            <a:xfrm>
              <a:off x="0" y="-38100"/>
              <a:ext cx="4915486" cy="31766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6053230" y="247159"/>
            <a:ext cx="297045" cy="297045"/>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US"/>
            </a:p>
          </p:txBody>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6507742" y="247159"/>
            <a:ext cx="297045" cy="297045"/>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US"/>
            </a:p>
          </p:txBody>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16962255" y="247159"/>
            <a:ext cx="297045" cy="297045"/>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US"/>
            </a:p>
          </p:txBody>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16725117" y="1330325"/>
            <a:ext cx="385661" cy="385661"/>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A100"/>
            </a:solidFill>
          </p:spPr>
          <p:txBody>
            <a:bodyPr/>
            <a:lstStyle/>
            <a:p>
              <a:endParaRPr lang="en-US"/>
            </a:p>
          </p:txBody>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7" name="Freeform 17"/>
          <p:cNvSpPr/>
          <p:nvPr/>
        </p:nvSpPr>
        <p:spPr>
          <a:xfrm>
            <a:off x="2374195" y="2089150"/>
            <a:ext cx="13765929" cy="7209906"/>
          </a:xfrm>
          <a:custGeom>
            <a:avLst/>
            <a:gdLst/>
            <a:ahLst/>
            <a:cxnLst/>
            <a:rect l="l" t="t" r="r" b="b"/>
            <a:pathLst>
              <a:path w="13765929" h="7209906">
                <a:moveTo>
                  <a:pt x="0" y="0"/>
                </a:moveTo>
                <a:lnTo>
                  <a:pt x="13765929" y="0"/>
                </a:lnTo>
                <a:lnTo>
                  <a:pt x="13765929" y="7209906"/>
                </a:lnTo>
                <a:lnTo>
                  <a:pt x="0" y="7209906"/>
                </a:lnTo>
                <a:lnTo>
                  <a:pt x="0" y="0"/>
                </a:lnTo>
                <a:close/>
              </a:path>
            </a:pathLst>
          </a:custGeom>
          <a:blipFill>
            <a:blip r:embed="rId2"/>
            <a:stretch>
              <a:fillRect t="-509" b="-509"/>
            </a:stretch>
          </a:blipFill>
        </p:spPr>
        <p:txBody>
          <a:bodyPr/>
          <a:lstStyle/>
          <a:p>
            <a:endParaRPr lang="en-US"/>
          </a:p>
        </p:txBody>
      </p:sp>
      <p:sp>
        <p:nvSpPr>
          <p:cNvPr id="18" name="TextBox 18"/>
          <p:cNvSpPr txBox="1"/>
          <p:nvPr/>
        </p:nvSpPr>
        <p:spPr>
          <a:xfrm>
            <a:off x="3153153" y="962025"/>
            <a:ext cx="12208013" cy="669925"/>
          </a:xfrm>
          <a:prstGeom prst="rect">
            <a:avLst/>
          </a:prstGeom>
        </p:spPr>
        <p:txBody>
          <a:bodyPr lIns="0" tIns="0" rIns="0" bIns="0" rtlCol="0" anchor="t">
            <a:spAutoFit/>
          </a:bodyPr>
          <a:lstStyle/>
          <a:p>
            <a:pPr marL="0" lvl="0" indent="0" algn="ctr">
              <a:lnSpc>
                <a:spcPts val="5599"/>
              </a:lnSpc>
            </a:pPr>
            <a:r>
              <a:rPr lang="en-US" sz="3999" b="1">
                <a:solidFill>
                  <a:srgbClr val="4E6AFF"/>
                </a:solidFill>
                <a:latin typeface="Literata Bold"/>
                <a:ea typeface="Literata Bold"/>
                <a:cs typeface="Literata Bold"/>
                <a:sym typeface="Literata Bold"/>
              </a:rPr>
              <a:t>Giao diện chính candidates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TotalTime>
  <Words>660</Words>
  <Application>Microsoft Office PowerPoint</Application>
  <PresentationFormat>Custom</PresentationFormat>
  <Paragraphs>79</Paragraphs>
  <Slides>33</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33</vt:i4>
      </vt:variant>
    </vt:vector>
  </HeadingPairs>
  <TitlesOfParts>
    <vt:vector size="39" baseType="lpstr">
      <vt:lpstr>Literata</vt:lpstr>
      <vt:lpstr>Literata Bold</vt:lpstr>
      <vt:lpstr>Literata Bold Italics</vt:lpstr>
      <vt:lpstr>Calibri</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21036541_</dc:title>
  <cp:lastModifiedBy>Huỳnh Hoàng Phúc</cp:lastModifiedBy>
  <cp:revision>4</cp:revision>
  <dcterms:created xsi:type="dcterms:W3CDTF">2006-08-16T00:00:00Z</dcterms:created>
  <dcterms:modified xsi:type="dcterms:W3CDTF">2024-12-15T11:24:03Z</dcterms:modified>
  <dc:identifier>DAGZQO2KCTc</dc:identifier>
</cp:coreProperties>
</file>